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7" r:id="rId2"/>
    <p:sldId id="266" r:id="rId3"/>
    <p:sldId id="551" r:id="rId4"/>
    <p:sldId id="550" r:id="rId5"/>
    <p:sldId id="558" r:id="rId6"/>
    <p:sldId id="288" r:id="rId7"/>
    <p:sldId id="293" r:id="rId8"/>
    <p:sldId id="295" r:id="rId9"/>
    <p:sldId id="296" r:id="rId10"/>
    <p:sldId id="297" r:id="rId11"/>
    <p:sldId id="563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564" r:id="rId26"/>
    <p:sldId id="367" r:id="rId27"/>
    <p:sldId id="552" r:id="rId28"/>
    <p:sldId id="468" r:id="rId29"/>
    <p:sldId id="433" r:id="rId30"/>
    <p:sldId id="436" r:id="rId31"/>
    <p:sldId id="437" r:id="rId32"/>
    <p:sldId id="438" r:id="rId33"/>
    <p:sldId id="441" r:id="rId34"/>
    <p:sldId id="378" r:id="rId35"/>
    <p:sldId id="400" r:id="rId36"/>
    <p:sldId id="554" r:id="rId37"/>
    <p:sldId id="442" r:id="rId38"/>
    <p:sldId id="523" r:id="rId39"/>
    <p:sldId id="445" r:id="rId40"/>
    <p:sldId id="557" r:id="rId41"/>
    <p:sldId id="559" r:id="rId42"/>
    <p:sldId id="560" r:id="rId43"/>
    <p:sldId id="565" r:id="rId44"/>
    <p:sldId id="561" r:id="rId45"/>
    <p:sldId id="562" r:id="rId46"/>
    <p:sldId id="470" r:id="rId47"/>
    <p:sldId id="546" r:id="rId48"/>
  </p:sldIdLst>
  <p:sldSz cx="12192000" cy="6858000"/>
  <p:notesSz cx="6858000" cy="9144000"/>
  <p:embeddedFontLst>
    <p:embeddedFont>
      <p:font typeface="Constantia" panose="02030602050306030303" pitchFamily="18" charset="0"/>
      <p:regular r:id="rId51"/>
      <p:bold r:id="rId52"/>
      <p:italic r:id="rId53"/>
      <p:boldItalic r:id="rId54"/>
    </p:embeddedFont>
    <p:embeddedFont>
      <p:font typeface="나눔스퀘어_ac" panose="020B0600000101010101" pitchFamily="50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배달의민족 도현" panose="020B0600000101010101" pitchFamily="50" charset="-127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5F1FF"/>
    <a:srgbClr val="E9FFE8"/>
    <a:srgbClr val="FAFAFA"/>
    <a:srgbClr val="FFC000"/>
    <a:srgbClr val="B83D00"/>
    <a:srgbClr val="0000FF"/>
    <a:srgbClr val="EBEBFF"/>
    <a:srgbClr val="CB4A00"/>
    <a:srgbClr val="F1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0727" autoAdjust="0"/>
  </p:normalViewPr>
  <p:slideViewPr>
    <p:cSldViewPr snapToGrid="0">
      <p:cViewPr varScale="1">
        <p:scale>
          <a:sx n="136" d="100"/>
          <a:sy n="136" d="100"/>
        </p:scale>
        <p:origin x="79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D5BEB4-D962-56C9-211E-8F977B7348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BF1E71-F862-D7FB-63F1-783761B55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1F44-2F5C-4C8C-B591-4C0F77A51F00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AF0262-426B-4025-6FD0-C122CB6575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E99CD-6F65-B161-1963-D8D55E994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1F81D-CF23-4F78-A62D-F1D574FB80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8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19160-6CF6-4557-BDC1-99CA094415F4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A1EB3-01E8-40B4-83F7-063188614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gpt3</a:t>
            </a:r>
            <a:r>
              <a:rPr lang="ko-KR" altLang="en-US" dirty="0"/>
              <a:t>는 </a:t>
            </a:r>
            <a:r>
              <a:rPr lang="en-US" altLang="ko-KR" dirty="0"/>
              <a:t>gpt2</a:t>
            </a:r>
            <a:r>
              <a:rPr lang="ko-KR" altLang="en-US" dirty="0"/>
              <a:t>에서 발전시켜 </a:t>
            </a:r>
            <a:r>
              <a:rPr lang="en-US" altLang="ko-KR" dirty="0"/>
              <a:t>meta learning</a:t>
            </a:r>
            <a:r>
              <a:rPr lang="ko-KR" altLang="en-US" dirty="0"/>
              <a:t>을 도입한 것을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68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gpt3</a:t>
            </a:r>
            <a:r>
              <a:rPr lang="ko-KR" altLang="en-US" dirty="0"/>
              <a:t>는 </a:t>
            </a:r>
            <a:r>
              <a:rPr lang="en-US" altLang="ko-KR" dirty="0"/>
              <a:t>gpt2</a:t>
            </a:r>
            <a:r>
              <a:rPr lang="ko-KR" altLang="en-US" dirty="0"/>
              <a:t>보다 </a:t>
            </a:r>
            <a:r>
              <a:rPr lang="en-US" altLang="ko-KR" dirty="0"/>
              <a:t>in-context learning</a:t>
            </a:r>
            <a:r>
              <a:rPr lang="ko-KR" altLang="en-US" dirty="0"/>
              <a:t>의 성능을 높이기 위해 모델의 크기를 굉장히 키웠음을 알려주세요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33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8AEAF-8FA1-451C-A57E-4CA32C620CF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46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8AEAF-8FA1-451C-A57E-4CA32C620CF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87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편향된 결과를 뱉는 </a:t>
            </a:r>
            <a:r>
              <a:rPr lang="en-US" altLang="ko-KR" dirty="0"/>
              <a:t>gpt3</a:t>
            </a:r>
            <a:r>
              <a:rPr lang="ko-KR" altLang="en-US" dirty="0"/>
              <a:t>의 한계를 짚으며 그것을 보완하기 위해 </a:t>
            </a:r>
            <a:r>
              <a:rPr lang="en-US" altLang="ko-KR" dirty="0"/>
              <a:t>gpt3.5</a:t>
            </a:r>
            <a:r>
              <a:rPr lang="ko-KR" altLang="en-US" dirty="0"/>
              <a:t>에서는 학습에 사람을 직접적으로 개입한 인간 피드백 기반 강화학습에 대해 설명해주세요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885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76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98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61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43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4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83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D035E-FA60-6801-CF85-2B86C35C7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5982F8-B4BF-F8DC-FE32-47C6AC814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9604FF-0A20-9923-98B6-BE29F3102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6946F-FDF5-13CD-BE74-654BB6B78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07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6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325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41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00:09~06:29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1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흠 이거 </a:t>
            </a:r>
            <a:r>
              <a:rPr lang="ko-KR" altLang="en-US" dirty="0" err="1"/>
              <a:t>넣을까말까</a:t>
            </a:r>
            <a:r>
              <a:rPr lang="ko-KR" altLang="en-US" dirty="0"/>
              <a:t> 세은아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7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지도학습</a:t>
            </a:r>
            <a:r>
              <a:rPr lang="en-US" altLang="ko-KR" dirty="0"/>
              <a:t>, </a:t>
            </a:r>
            <a:r>
              <a:rPr lang="ko-KR" altLang="en-US" dirty="0"/>
              <a:t>비지도 학습이 무엇인지와 그림을 보며 예시를 들어주면서 설명해주세요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85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과학 시간에 배운 뉴런을 언급하면서 뉴런을 본 따 만든 인공신경망이 </a:t>
            </a:r>
            <a:r>
              <a:rPr lang="ko-KR" altLang="en-US" dirty="0" err="1"/>
              <a:t>퍼셉트론임을</a:t>
            </a:r>
            <a:r>
              <a:rPr lang="ko-KR" altLang="en-US" dirty="0"/>
              <a:t>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14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GPT1</a:t>
            </a:r>
            <a:r>
              <a:rPr lang="ko-KR" altLang="en-US" dirty="0"/>
              <a:t>부터 시작하여 현재는 </a:t>
            </a:r>
            <a:r>
              <a:rPr lang="en-US" altLang="ko-KR" dirty="0"/>
              <a:t>GPT4</a:t>
            </a:r>
            <a:r>
              <a:rPr lang="ko-KR" altLang="en-US" dirty="0"/>
              <a:t>까지 나와있음을 알려주세요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73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정답이 없는 데이터를 사용하여 사전학습을 진행하고 정답이 있는 데이터로 미세조정을 진행하는 것이 전이학습임을 알려주며</a:t>
            </a:r>
            <a:r>
              <a:rPr lang="en-US" altLang="ko-KR" dirty="0"/>
              <a:t>, </a:t>
            </a:r>
            <a:r>
              <a:rPr lang="en-US" altLang="ko-KR" dirty="0" err="1"/>
              <a:t>gpt</a:t>
            </a:r>
            <a:r>
              <a:rPr lang="ko-KR" altLang="en-US" dirty="0"/>
              <a:t>는 이러한 전이학습을 사용했다고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4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정답이 없는 데이터를 사용하자는 컨셉으로 </a:t>
            </a:r>
            <a:r>
              <a:rPr lang="en-US" altLang="ko-KR" dirty="0"/>
              <a:t>gpt1</a:t>
            </a:r>
            <a:r>
              <a:rPr lang="ko-KR" altLang="en-US" dirty="0"/>
              <a:t>이 시작되었지만 여전히 </a:t>
            </a:r>
            <a:r>
              <a:rPr lang="en-US" altLang="ko-KR" dirty="0"/>
              <a:t>fine-tuning </a:t>
            </a:r>
            <a:r>
              <a:rPr lang="ko-KR" altLang="en-US" dirty="0"/>
              <a:t>단계에서는 정답이 있는 데이터를 사용하는 것이 </a:t>
            </a:r>
            <a:r>
              <a:rPr lang="en-US" altLang="ko-KR" dirty="0"/>
              <a:t>gpt1</a:t>
            </a:r>
            <a:r>
              <a:rPr lang="ko-KR" altLang="en-US" dirty="0"/>
              <a:t>의 한계임을 알려주세요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그러면서 </a:t>
            </a:r>
            <a:r>
              <a:rPr lang="en-US" altLang="ko-KR" dirty="0"/>
              <a:t>GPT-2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더 광범위한 데이터를 사용해 학습하여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데이터로 </a:t>
            </a:r>
            <a:r>
              <a:rPr lang="en-US" altLang="ko-KR" dirty="0"/>
              <a:t>fine-tuning</a:t>
            </a:r>
            <a:r>
              <a:rPr lang="ko-KR" altLang="en-US" dirty="0"/>
              <a:t>없이 </a:t>
            </a:r>
            <a:r>
              <a:rPr lang="en-US" altLang="ko-KR" dirty="0"/>
              <a:t>zero-shot learning</a:t>
            </a:r>
            <a:r>
              <a:rPr lang="ko-KR" altLang="en-US" dirty="0"/>
              <a:t>으로 높은 성능을 냈음을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4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배달의민족 도현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93485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67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45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04948" y="726605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346133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80D273-767A-E437-8C77-6145D777F7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6350" y="795793"/>
            <a:ext cx="535574" cy="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2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인공지능과 OpenAI-G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지금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가장 최신의 인공지능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1BBE6933-3832-7C6C-B7C2-5CE2058E8398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02286F-44C4-B49A-1993-EFCC31117D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6350" y="795793"/>
            <a:ext cx="535574" cy="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9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공지능이 뭘까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인공지능이 </a:t>
            </a:r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뭘까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C0B82-043D-3C2C-2E45-B8F8C4F448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6350" y="795793"/>
            <a:ext cx="535574" cy="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1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생성형 인공지능은 어떻게 발전해 왔을까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생성형 인공지능은 어떻게 발전해 왔을까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B14291B-50BC-1518-2996-2941BB3DA9A5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68659-5DEE-C19B-B6B7-616B7A99AB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6350" y="795793"/>
            <a:ext cx="535574" cy="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2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E2B6B4-D109-B26C-3AB9-DF617DA0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DF577-0BC5-784C-A378-D527D892C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35CC3-6410-12A6-9461-B7011890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85BD-BB8B-4D47-967A-9B0949E643E6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4A1D9-FFF2-87AA-12CA-1DA457A70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421C1-538E-69DD-92B0-240CAC27D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5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0" r:id="rId3"/>
    <p:sldLayoutId id="2147483672" r:id="rId4"/>
    <p:sldLayoutId id="2147483666" r:id="rId5"/>
    <p:sldLayoutId id="2147483679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NHA69lCd1ZM?feature=oembed" TargetMode="Externa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Z3av9G4tAjM?feature=oembed" TargetMode="External"/><Relationship Id="rId4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TKskGBwnPiY?start=9&amp;feature=oembed" TargetMode="Externa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83.pn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penai.com/index/introducing-o3-and-o4-mini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1079560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인공지능과 함께하는 </a:t>
            </a:r>
            <a:r>
              <a:rPr lang="ko-KR" alt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키오스크 만들기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175881" y="4067808"/>
            <a:ext cx="704567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중흥중학교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8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Google Shape;215;p33">
            <a:extLst>
              <a:ext uri="{FF2B5EF4-FFF2-40B4-BE49-F238E27FC236}">
                <a16:creationId xmlns:a16="http://schemas.microsoft.com/office/drawing/2014/main" id="{1036710A-2467-4E2E-8C42-3860A98D19C0}"/>
              </a:ext>
            </a:extLst>
          </p:cNvPr>
          <p:cNvSpPr/>
          <p:nvPr/>
        </p:nvSpPr>
        <p:spPr>
          <a:xfrm>
            <a:off x="1797631" y="1748446"/>
            <a:ext cx="9219620" cy="12122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36000" rIns="180000" bIns="10800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25D9A-E4A1-4827-A4D3-C595645F061E}"/>
              </a:ext>
            </a:extLst>
          </p:cNvPr>
          <p:cNvGrpSpPr/>
          <p:nvPr/>
        </p:nvGrpSpPr>
        <p:grpSpPr>
          <a:xfrm>
            <a:off x="2500252" y="3373120"/>
            <a:ext cx="7734344" cy="2478196"/>
            <a:chOff x="2718692" y="5504112"/>
            <a:chExt cx="14921608" cy="4781101"/>
          </a:xfrm>
        </p:grpSpPr>
        <p:pic>
          <p:nvPicPr>
            <p:cNvPr id="1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B3FF34B1-0D65-44CF-B9BA-051A359DE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3568" y="5504112"/>
              <a:ext cx="7026732" cy="400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s231n.github.io/assets/nn1/neuron.png">
              <a:extLst>
                <a:ext uri="{FF2B5EF4-FFF2-40B4-BE49-F238E27FC236}">
                  <a16:creationId xmlns:a16="http://schemas.microsoft.com/office/drawing/2014/main" id="{C7D96663-1733-480C-AB12-642176EB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692" y="5806702"/>
              <a:ext cx="7963685" cy="340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57D2B-1291-484D-9707-F52FB9F33AB7}"/>
                </a:ext>
              </a:extLst>
            </p:cNvPr>
            <p:cNvSpPr txBox="1"/>
            <p:nvPr/>
          </p:nvSpPr>
          <p:spPr>
            <a:xfrm>
              <a:off x="5000780" y="9513294"/>
              <a:ext cx="3399508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&lt;Neuron&gt;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6AF1CE-B659-42B8-8D59-6F537B6A9B05}"/>
                </a:ext>
              </a:extLst>
            </p:cNvPr>
            <p:cNvSpPr txBox="1"/>
            <p:nvPr/>
          </p:nvSpPr>
          <p:spPr>
            <a:xfrm>
              <a:off x="11864559" y="9513294"/>
              <a:ext cx="4524750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77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4657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EE8C13-CE2D-4984-BD99-268C1CFFE606}"/>
              </a:ext>
            </a:extLst>
          </p:cNvPr>
          <p:cNvGrpSpPr/>
          <p:nvPr/>
        </p:nvGrpSpPr>
        <p:grpSpPr>
          <a:xfrm>
            <a:off x="642693" y="2020486"/>
            <a:ext cx="10748053" cy="3987883"/>
            <a:chOff x="38251" y="2761743"/>
            <a:chExt cx="20105701" cy="745988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3606D40-3342-489B-AED1-44117ED6C665}"/>
                </a:ext>
              </a:extLst>
            </p:cNvPr>
            <p:cNvGrpSpPr/>
            <p:nvPr/>
          </p:nvGrpSpPr>
          <p:grpSpPr>
            <a:xfrm>
              <a:off x="38251" y="5457253"/>
              <a:ext cx="19320549" cy="1359959"/>
              <a:chOff x="686524" y="5774620"/>
              <a:chExt cx="19320549" cy="1359959"/>
            </a:xfrm>
          </p:grpSpPr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4B399495-B82A-4B22-88B1-371DC8FF5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316" y="5774620"/>
                <a:ext cx="16885508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5242F96-F7AC-4E4F-97A2-2F59CCA1F7AA}"/>
                  </a:ext>
                </a:extLst>
              </p:cNvPr>
              <p:cNvSpPr txBox="1"/>
              <p:nvPr/>
            </p:nvSpPr>
            <p:spPr>
              <a:xfrm>
                <a:off x="686524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1956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981F56-24D9-454E-AA31-9958087A30D9}"/>
                  </a:ext>
                </a:extLst>
              </p:cNvPr>
              <p:cNvSpPr txBox="1"/>
              <p:nvPr/>
            </p:nvSpPr>
            <p:spPr>
              <a:xfrm>
                <a:off x="442947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1973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8AB4FA3-BEDC-467D-99B2-74A3F1B99C99}"/>
                  </a:ext>
                </a:extLst>
              </p:cNvPr>
              <p:cNvSpPr txBox="1"/>
              <p:nvPr/>
            </p:nvSpPr>
            <p:spPr>
              <a:xfrm>
                <a:off x="6584073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1980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7FFAA6-8B92-4E9A-B6C4-8BFAB6505FF4}"/>
                  </a:ext>
                </a:extLst>
              </p:cNvPr>
              <p:cNvSpPr txBox="1"/>
              <p:nvPr/>
            </p:nvSpPr>
            <p:spPr>
              <a:xfrm>
                <a:off x="926034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1987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9C71E-19F0-4249-B4EA-11483D7E3A41}"/>
                  </a:ext>
                </a:extLst>
              </p:cNvPr>
              <p:cNvSpPr txBox="1"/>
              <p:nvPr/>
            </p:nvSpPr>
            <p:spPr>
              <a:xfrm>
                <a:off x="1544966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2011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CCBE3A4-1C2C-49C0-96FD-1065D3922DC5}"/>
                  </a:ext>
                </a:extLst>
              </p:cNvPr>
              <p:cNvSpPr txBox="1"/>
              <p:nvPr/>
            </p:nvSpPr>
            <p:spPr>
              <a:xfrm>
                <a:off x="18324576" y="5947929"/>
                <a:ext cx="1682497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현재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14FDF1-137F-47B8-BE9E-ED0EADB0BE68}"/>
                  </a:ext>
                </a:extLst>
              </p:cNvPr>
              <p:cNvSpPr txBox="1"/>
              <p:nvPr/>
            </p:nvSpPr>
            <p:spPr>
              <a:xfrm>
                <a:off x="686524" y="6501268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탄생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50DF47-7C5E-416F-8925-B6CCFD76A985}"/>
                  </a:ext>
                </a:extLst>
              </p:cNvPr>
              <p:cNvSpPr txBox="1"/>
              <p:nvPr/>
            </p:nvSpPr>
            <p:spPr>
              <a:xfrm>
                <a:off x="284112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EC10B2B-62E9-4634-AA33-F0FB4FF3E7B5}"/>
                  </a:ext>
                </a:extLst>
              </p:cNvPr>
              <p:cNvSpPr txBox="1"/>
              <p:nvPr/>
            </p:nvSpPr>
            <p:spPr>
              <a:xfrm>
                <a:off x="5356176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61260F-3004-4377-9D3F-C414F81D5E18}"/>
                  </a:ext>
                </a:extLst>
              </p:cNvPr>
              <p:cNvSpPr txBox="1"/>
              <p:nvPr/>
            </p:nvSpPr>
            <p:spPr>
              <a:xfrm>
                <a:off x="7801375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</a:t>
                </a: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25654A-DF15-46F5-9BDC-F15795208625}"/>
                  </a:ext>
                </a:extLst>
              </p:cNvPr>
              <p:cNvSpPr txBox="1"/>
              <p:nvPr/>
            </p:nvSpPr>
            <p:spPr>
              <a:xfrm>
                <a:off x="1058254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1177BD-072C-4CA1-960A-93F47A024050}"/>
                  </a:ext>
                </a:extLst>
              </p:cNvPr>
              <p:cNvSpPr txBox="1"/>
              <p:nvPr/>
            </p:nvSpPr>
            <p:spPr>
              <a:xfrm>
                <a:off x="13366691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부흥기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8D7EA0-43F1-45C5-B24E-D6A6C9970A6B}"/>
                  </a:ext>
                </a:extLst>
              </p:cNvPr>
              <p:cNvSpPr txBox="1"/>
              <p:nvPr/>
            </p:nvSpPr>
            <p:spPr>
              <a:xfrm>
                <a:off x="11677270" y="5947929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1993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C313CC3-4271-4792-855A-C00065FF06CC}"/>
                  </a:ext>
                </a:extLst>
              </p:cNvPr>
              <p:cNvSpPr txBox="1"/>
              <p:nvPr/>
            </p:nvSpPr>
            <p:spPr>
              <a:xfrm>
                <a:off x="15419007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딥러닝 혁명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0" name="그림 99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AC4033D6-8DDA-4447-B53C-3769570E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24" y="2761743"/>
              <a:ext cx="1659914" cy="2208143"/>
            </a:xfrm>
            <a:prstGeom prst="rect">
              <a:avLst/>
            </a:prstGeom>
          </p:spPr>
        </p:pic>
        <p:pic>
          <p:nvPicPr>
            <p:cNvPr id="101" name="그림 100" descr="텍스트, 사람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27200B70-5A1F-4499-964D-318B8E6E2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357"/>
            <a:stretch/>
          </p:blipFill>
          <p:spPr>
            <a:xfrm>
              <a:off x="16891150" y="2984762"/>
              <a:ext cx="3252802" cy="1985124"/>
            </a:xfrm>
            <a:prstGeom prst="rect">
              <a:avLst/>
            </a:prstGeom>
          </p:spPr>
        </p:pic>
        <p:pic>
          <p:nvPicPr>
            <p:cNvPr id="102" name="그림 101" descr="텍스트, 사람, 실내, 테이블이(가) 표시된 사진&#10;&#10;자동 생성된 설명">
              <a:extLst>
                <a:ext uri="{FF2B5EF4-FFF2-40B4-BE49-F238E27FC236}">
                  <a16:creationId xmlns:a16="http://schemas.microsoft.com/office/drawing/2014/main" id="{D409E003-011D-4F3F-B54C-18FB99BD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8832" y="2944276"/>
              <a:ext cx="2684792" cy="1722461"/>
            </a:xfrm>
            <a:prstGeom prst="rect">
              <a:avLst/>
            </a:prstGeom>
          </p:spPr>
        </p:pic>
        <p:pic>
          <p:nvPicPr>
            <p:cNvPr id="103" name="그림 102" descr="텍스트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557AF414-D60E-44DF-ABF0-7F18FD846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" t="2582" r="-1" b="822"/>
            <a:stretch/>
          </p:blipFill>
          <p:spPr>
            <a:xfrm>
              <a:off x="15993043" y="8487394"/>
              <a:ext cx="3174515" cy="1734230"/>
            </a:xfrm>
            <a:prstGeom prst="rect">
              <a:avLst/>
            </a:prstGeom>
          </p:spPr>
        </p:pic>
        <p:pic>
          <p:nvPicPr>
            <p:cNvPr id="104" name="그림 103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9163C67E-1F56-475C-8DB1-211AE495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24" y="7231234"/>
              <a:ext cx="3684676" cy="2241783"/>
            </a:xfrm>
            <a:prstGeom prst="rect">
              <a:avLst/>
            </a:prstGeom>
          </p:spPr>
        </p:pic>
        <p:pic>
          <p:nvPicPr>
            <p:cNvPr id="105" name="그림 104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EC81C78A-FE02-4C7B-B2A5-FEE09F5A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76" y="2887659"/>
              <a:ext cx="1841125" cy="1882863"/>
            </a:xfrm>
            <a:prstGeom prst="rect">
              <a:avLst/>
            </a:prstGeom>
          </p:spPr>
        </p:pic>
        <p:pic>
          <p:nvPicPr>
            <p:cNvPr id="10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84A22F7D-EFE5-45C8-8907-3F2075974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692" y="3860613"/>
              <a:ext cx="2207738" cy="125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그림 106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E70AD1ED-1269-4E0C-A145-AA681863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1439" y="3189705"/>
              <a:ext cx="1861650" cy="1722461"/>
            </a:xfrm>
            <a:prstGeom prst="rect">
              <a:avLst/>
            </a:prstGeom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99172D13-AB82-462D-8D30-32B552FC9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22" y="6763679"/>
              <a:ext cx="3033407" cy="150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21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탄생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(1950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 초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85ED44-EF31-4FB1-83FC-675AF1487B50}"/>
              </a:ext>
            </a:extLst>
          </p:cNvPr>
          <p:cNvGrpSpPr/>
          <p:nvPr/>
        </p:nvGrpSpPr>
        <p:grpSpPr>
          <a:xfrm>
            <a:off x="600673" y="2034942"/>
            <a:ext cx="10549926" cy="3668871"/>
            <a:chOff x="-504227" y="3470041"/>
            <a:chExt cx="22194622" cy="7718463"/>
          </a:xfrm>
        </p:grpSpPr>
        <p:pic>
          <p:nvPicPr>
            <p:cNvPr id="39" name="그림 38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E766C03F-EAA6-4280-BB8C-076732FF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185" y="3470041"/>
              <a:ext cx="4279176" cy="5692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DCA0ED46-92CE-479E-A856-01B238E0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5446" y="3559157"/>
              <a:ext cx="9209901" cy="56033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6DFEDA-38B2-453F-B133-F0C1DA516E79}"/>
                </a:ext>
              </a:extLst>
            </p:cNvPr>
            <p:cNvSpPr txBox="1"/>
            <p:nvPr/>
          </p:nvSpPr>
          <p:spPr>
            <a:xfrm>
              <a:off x="-504227" y="9671109"/>
              <a:ext cx="10159999" cy="97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앨런 튜링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1950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튜링 테스트 창시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8A11B0-32A4-4C76-B6E4-531924C01C4B}"/>
                </a:ext>
              </a:extLst>
            </p:cNvPr>
            <p:cNvSpPr txBox="1"/>
            <p:nvPr/>
          </p:nvSpPr>
          <p:spPr>
            <a:xfrm>
              <a:off x="11530396" y="9440277"/>
              <a:ext cx="10159999" cy="1748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1956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다트머스 회의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존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메카시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endParaRPr lang="en-US" altLang="ko-KR" sz="240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ko-KR" altLang="en-US" sz="240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인공지능” 언급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2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(1950~1973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D5ABF-6D7C-4FC5-827E-2686D3789015}"/>
              </a:ext>
            </a:extLst>
          </p:cNvPr>
          <p:cNvGrpSpPr/>
          <p:nvPr/>
        </p:nvGrpSpPr>
        <p:grpSpPr>
          <a:xfrm>
            <a:off x="2004889" y="1932940"/>
            <a:ext cx="8830751" cy="3932329"/>
            <a:chOff x="3152598" y="3004790"/>
            <a:chExt cx="17404835" cy="77503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1318BF-38D4-4F33-BA17-A7C7394DA075}"/>
                </a:ext>
              </a:extLst>
            </p:cNvPr>
            <p:cNvSpPr txBox="1"/>
            <p:nvPr/>
          </p:nvSpPr>
          <p:spPr>
            <a:xfrm>
              <a:off x="10443790" y="3512708"/>
              <a:ext cx="10113643" cy="5553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다트머스 회의 이후 인공지능 관심 급증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Perceptron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등장 → 간단한 문제 해결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튜링 테스트를 통과한 최초의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챗봇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ELIZA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등장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인공지능에 대한 기대 상승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많은 재정적 지원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“곧 인간 지능의 기계 등장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!”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7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9C22B214-ECF4-4A74-BA64-CC762F40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855" y="3004790"/>
              <a:ext cx="6058539" cy="345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A208F34-0ACA-433B-9FC0-8C456260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598" y="6840191"/>
              <a:ext cx="6037245" cy="391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08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94CDE1-D240-492B-9A0D-AAB612154758}"/>
              </a:ext>
            </a:extLst>
          </p:cNvPr>
          <p:cNvSpPr txBox="1"/>
          <p:nvPr/>
        </p:nvSpPr>
        <p:spPr>
          <a:xfrm>
            <a:off x="1150885" y="4630284"/>
            <a:ext cx="240684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/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한스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/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(Hans Moravec, 1948.11.30~)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9" name="그림 38" descr="벽, 사람, 남자, 실내이(가) 표시된 사진&#10;&#10;자동 생성된 설명">
            <a:extLst>
              <a:ext uri="{FF2B5EF4-FFF2-40B4-BE49-F238E27FC236}">
                <a16:creationId xmlns:a16="http://schemas.microsoft.com/office/drawing/2014/main" id="{FA76F48E-0D38-421F-B0BD-09A0D4E0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4" y="1962021"/>
            <a:ext cx="1691756" cy="2445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FA08A9-E57A-42F9-9853-6EE630E3E480}"/>
              </a:ext>
            </a:extLst>
          </p:cNvPr>
          <p:cNvSpPr txBox="1"/>
          <p:nvPr/>
        </p:nvSpPr>
        <p:spPr>
          <a:xfrm>
            <a:off x="3557734" y="1857124"/>
            <a:ext cx="8225803" cy="18946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인공지능은 인간이 어려워하는 높은 수준의 연산은 잘 해내지만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인간이 쉽게 하는 행위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예를 들어 걷기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듣기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느끼기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눈으로 보기 등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위해서는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엄청난 양의 연산 리소스가 필요하다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A34C-743C-4BEA-A137-40F0BEBA6BC6}"/>
              </a:ext>
            </a:extLst>
          </p:cNvPr>
          <p:cNvGrpSpPr/>
          <p:nvPr/>
        </p:nvGrpSpPr>
        <p:grpSpPr>
          <a:xfrm>
            <a:off x="4896692" y="4407711"/>
            <a:ext cx="5049132" cy="1605240"/>
            <a:chOff x="3988642" y="3626007"/>
            <a:chExt cx="5049132" cy="160524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20F9404-EF2D-4793-954A-610E2B6B3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98" r="21510" b="16669"/>
            <a:stretch/>
          </p:blipFill>
          <p:spPr>
            <a:xfrm>
              <a:off x="3988642" y="3690125"/>
              <a:ext cx="576655" cy="83003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A796895-8672-42A2-A530-02DFEF06B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4" t="3745" r="10044" b="23077"/>
            <a:stretch/>
          </p:blipFill>
          <p:spPr>
            <a:xfrm>
              <a:off x="4787434" y="4390140"/>
              <a:ext cx="864876" cy="7885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9317D66-A42D-44A8-B04B-0728300F3E15}"/>
                </a:ext>
              </a:extLst>
            </p:cNvPr>
            <p:cNvGrpSpPr/>
            <p:nvPr/>
          </p:nvGrpSpPr>
          <p:grpSpPr>
            <a:xfrm>
              <a:off x="5256478" y="3658537"/>
              <a:ext cx="1076955" cy="394492"/>
              <a:chOff x="13843417" y="8064708"/>
              <a:chExt cx="3598936" cy="13183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D22A29D-60DC-4A57-9FE2-AF1B7B0DE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3843417" y="8064708"/>
                <a:ext cx="1740155" cy="13183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62320C6-6E0D-4217-A78A-0B398DF2E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5702198" y="8064708"/>
                <a:ext cx="1740155" cy="13183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7AFBCD1-F118-4C19-AE42-7912DCB5305B}"/>
                </a:ext>
              </a:extLst>
            </p:cNvPr>
            <p:cNvGrpSpPr/>
            <p:nvPr/>
          </p:nvGrpSpPr>
          <p:grpSpPr>
            <a:xfrm>
              <a:off x="7567950" y="3626007"/>
              <a:ext cx="887163" cy="1107774"/>
              <a:chOff x="14398051" y="6615103"/>
              <a:chExt cx="4073265" cy="508616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37FDBC3-B528-47BF-A1E4-F218E520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8C8DA76-AAA2-4C15-B203-E8C6B1FF1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81017CE-1EB6-40EA-9EC4-60FE10B2D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D6E1A6E-895F-4DB5-B46A-2CF8229CF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CA3E803-5065-4A73-8140-1F85720B2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39D0134-D19A-4D7E-B8CD-611F271A0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6410E56-78F3-4F7E-AEA3-2C9E894E0C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3B1060A-F798-4196-A3E0-35C616A24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6893119-C225-455B-92C0-991DC9BF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10003498"/>
                <a:ext cx="1441705" cy="169777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A465-9C1D-4D8C-95A0-5471E4910376}"/>
                </a:ext>
              </a:extLst>
            </p:cNvPr>
            <p:cNvSpPr txBox="1"/>
            <p:nvPr/>
          </p:nvSpPr>
          <p:spPr>
            <a:xfrm>
              <a:off x="8626098" y="384678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34B39-97DD-495A-8528-B520F2CC8FC4}"/>
                </a:ext>
              </a:extLst>
            </p:cNvPr>
            <p:cNvSpPr txBox="1"/>
            <p:nvPr/>
          </p:nvSpPr>
          <p:spPr>
            <a:xfrm rot="5400000">
              <a:off x="7913997" y="473775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917392-0DB9-4E61-9BE6-FCAA7D80B6B9}"/>
                </a:ext>
              </a:extLst>
            </p:cNvPr>
            <p:cNvSpPr txBox="1"/>
            <p:nvPr/>
          </p:nvSpPr>
          <p:spPr>
            <a:xfrm>
              <a:off x="6541593" y="3636708"/>
              <a:ext cx="737027" cy="15945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7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=</a:t>
              </a:r>
              <a:endParaRPr lang="ko-KR" altLang="en-US" sz="7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5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CCD49A-5448-484E-B353-D25E435CEC6F}"/>
              </a:ext>
            </a:extLst>
          </p:cNvPr>
          <p:cNvGrpSpPr/>
          <p:nvPr/>
        </p:nvGrpSpPr>
        <p:grpSpPr>
          <a:xfrm>
            <a:off x="1710041" y="2138386"/>
            <a:ext cx="9406917" cy="3002617"/>
            <a:chOff x="1079499" y="3649593"/>
            <a:chExt cx="18160999" cy="5796856"/>
          </a:xfrm>
        </p:grpSpPr>
        <p:pic>
          <p:nvPicPr>
            <p:cNvPr id="33" name="Picture 2" descr="Can an elephant fit through a doorway?">
              <a:extLst>
                <a:ext uri="{FF2B5EF4-FFF2-40B4-BE49-F238E27FC236}">
                  <a16:creationId xmlns:a16="http://schemas.microsoft.com/office/drawing/2014/main" id="{112127D7-CB8C-4305-8890-C22D56757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499" y="4728745"/>
              <a:ext cx="7162800" cy="3638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1205D2-7D50-4545-A7BF-8C031F5F02A7}"/>
                </a:ext>
              </a:extLst>
            </p:cNvPr>
            <p:cNvSpPr txBox="1"/>
            <p:nvPr/>
          </p:nvSpPr>
          <p:spPr>
            <a:xfrm>
              <a:off x="3041651" y="8466546"/>
              <a:ext cx="3238500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FD98C-C344-4927-9F85-05115C51AD0E}"/>
                </a:ext>
              </a:extLst>
            </p:cNvPr>
            <p:cNvSpPr txBox="1"/>
            <p:nvPr/>
          </p:nvSpPr>
          <p:spPr>
            <a:xfrm>
              <a:off x="9163773" y="3649593"/>
              <a:ext cx="10076725" cy="579685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인간이 당연하다고 느끼는 상식을 기계에게는 일일이 가르쳐야 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ex)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불에 닿으면 뜨겁다고 느낀다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  사람은 밤에 자고 아침에 일어난다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  코끼리를 냉장고에 집어넣는 건 불가능하다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3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44F46-3DA4-4B36-9D60-779A1A7D0857}"/>
              </a:ext>
            </a:extLst>
          </p:cNvPr>
          <p:cNvGrpSpPr/>
          <p:nvPr/>
        </p:nvGrpSpPr>
        <p:grpSpPr>
          <a:xfrm>
            <a:off x="2149443" y="2033079"/>
            <a:ext cx="8682793" cy="3312218"/>
            <a:chOff x="1930402" y="2963454"/>
            <a:chExt cx="17310097" cy="66032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D335C-57E9-4E30-8D8A-2AFBC23E76E8}"/>
                </a:ext>
              </a:extLst>
            </p:cNvPr>
            <p:cNvSpPr txBox="1"/>
            <p:nvPr/>
          </p:nvSpPr>
          <p:spPr>
            <a:xfrm>
              <a:off x="1930402" y="8466546"/>
              <a:ext cx="5460998" cy="10156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/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마빈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민스키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(Marvin Lee Minsky,</a:t>
              </a: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1927.8.9~2016.1.24)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57FB3-3F40-4815-8F28-70C0F6ADCAAB}"/>
                </a:ext>
              </a:extLst>
            </p:cNvPr>
            <p:cNvSpPr txBox="1"/>
            <p:nvPr/>
          </p:nvSpPr>
          <p:spPr>
            <a:xfrm>
              <a:off x="9163774" y="3291561"/>
              <a:ext cx="10076725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한계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</p:txBody>
        </p:sp>
        <p:pic>
          <p:nvPicPr>
            <p:cNvPr id="22" name="그림 21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2780C624-2BA2-4CD0-970C-8B80C89F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1389" y="2963454"/>
              <a:ext cx="5099024" cy="5214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E505245-5619-454B-9756-0476F1D12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4612847"/>
              <a:ext cx="3689350" cy="3564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48BB1C88-E1C4-44F7-8B11-CF89F3ADB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5937" y="4436262"/>
              <a:ext cx="4413250" cy="386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21C0E-4219-407A-BB60-787651756DFF}"/>
                </a:ext>
              </a:extLst>
            </p:cNvPr>
            <p:cNvSpPr txBox="1"/>
            <p:nvPr/>
          </p:nvSpPr>
          <p:spPr>
            <a:xfrm>
              <a:off x="10027201" y="9057097"/>
              <a:ext cx="8717469" cy="50962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퍼셉트론은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XOR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문제는 풀 수 없다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EF7FBC-194B-4BB7-B4E8-5DA7EFA69ECB}"/>
              </a:ext>
            </a:extLst>
          </p:cNvPr>
          <p:cNvGrpSpPr/>
          <p:nvPr/>
        </p:nvGrpSpPr>
        <p:grpSpPr>
          <a:xfrm>
            <a:off x="3806976" y="2063627"/>
            <a:ext cx="4324047" cy="2300172"/>
            <a:chOff x="7378642" y="2348565"/>
            <a:chExt cx="4324047" cy="2300172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F1739B8-13E8-41CC-BBD0-0293BEF6F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642" y="2348565"/>
              <a:ext cx="4324047" cy="192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7EB50-32B7-44BF-A43C-BC0F13550BDD}"/>
                </a:ext>
              </a:extLst>
            </p:cNvPr>
            <p:cNvSpPr txBox="1"/>
            <p:nvPr/>
          </p:nvSpPr>
          <p:spPr>
            <a:xfrm>
              <a:off x="7535216" y="4139110"/>
              <a:ext cx="4010900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DDA689-27E0-4788-AE93-62D7FBE50D52}"/>
              </a:ext>
            </a:extLst>
          </p:cNvPr>
          <p:cNvSpPr txBox="1"/>
          <p:nvPr/>
        </p:nvSpPr>
        <p:spPr>
          <a:xfrm>
            <a:off x="2400869" y="4363799"/>
            <a:ext cx="8876731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보편적인 인공지능을 만들기 어려움을 인정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분야에 많은 데이터가 있으면 해당 분야에서 인공지능 전문가가 됨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670F3B-A643-459E-9546-5BC87E8D0149}"/>
              </a:ext>
            </a:extLst>
          </p:cNvPr>
          <p:cNvSpPr txBox="1"/>
          <p:nvPr/>
        </p:nvSpPr>
        <p:spPr>
          <a:xfrm>
            <a:off x="1344489" y="1881525"/>
            <a:ext cx="7954628" cy="3094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(Multi layer Perceptron)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-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한계를 뛰어넘음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층의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여러 겹 쌓으면 어려운 문제도 풀 수 있음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데이터를 이용한 ‘학습’ 의 개념이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endParaRPr lang="ko-KR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(Back propagation)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- Multi layer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학습시키기 위한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방법론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8" name="Picture 6" descr="딥러닝] 01. 딥러닝 기초이론-MLP">
            <a:extLst>
              <a:ext uri="{FF2B5EF4-FFF2-40B4-BE49-F238E27FC236}">
                <a16:creationId xmlns:a16="http://schemas.microsoft.com/office/drawing/2014/main" id="{80F4E1F4-8FA1-483A-8163-9D229CB4B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/>
          <a:stretch/>
        </p:blipFill>
        <p:spPr bwMode="auto">
          <a:xfrm>
            <a:off x="8458556" y="3704684"/>
            <a:ext cx="3439292" cy="202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2C76F-077E-47F2-9043-6E66CE32C5FA}"/>
              </a:ext>
            </a:extLst>
          </p:cNvPr>
          <p:cNvSpPr txBox="1"/>
          <p:nvPr/>
        </p:nvSpPr>
        <p:spPr>
          <a:xfrm>
            <a:off x="7627880" y="5725939"/>
            <a:ext cx="510064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en-US" altLang="ko-KR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97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CBF507-4870-8176-7D17-643A99D94E36}"/>
              </a:ext>
            </a:extLst>
          </p:cNvPr>
          <p:cNvGrpSpPr/>
          <p:nvPr/>
        </p:nvGrpSpPr>
        <p:grpSpPr>
          <a:xfrm>
            <a:off x="2162342" y="2163790"/>
            <a:ext cx="7235658" cy="612667"/>
            <a:chOff x="2162342" y="1679574"/>
            <a:chExt cx="7235658" cy="612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CD31B0-EB00-E871-F006-9A2A929BFD99}"/>
                </a:ext>
              </a:extLst>
            </p:cNvPr>
            <p:cNvSpPr txBox="1"/>
            <p:nvPr/>
          </p:nvSpPr>
          <p:spPr>
            <a:xfrm>
              <a:off x="4038360" y="16917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지금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가장 최신의 인공지능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7A790-1571-1938-F5B1-B459A4C74E62}"/>
                </a:ext>
              </a:extLst>
            </p:cNvPr>
            <p:cNvSpPr txBox="1"/>
            <p:nvPr/>
          </p:nvSpPr>
          <p:spPr>
            <a:xfrm>
              <a:off x="2162342" y="16795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43CA95-D4E9-B2D2-3CEE-5898717C1CA0}"/>
              </a:ext>
            </a:extLst>
          </p:cNvPr>
          <p:cNvGrpSpPr/>
          <p:nvPr/>
        </p:nvGrpSpPr>
        <p:grpSpPr>
          <a:xfrm>
            <a:off x="2162342" y="3429000"/>
            <a:ext cx="7235658" cy="612667"/>
            <a:chOff x="2162342" y="2399413"/>
            <a:chExt cx="7235658" cy="6126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8626D-1197-D0EE-A852-F4680CD6C801}"/>
                </a:ext>
              </a:extLst>
            </p:cNvPr>
            <p:cNvSpPr txBox="1"/>
            <p:nvPr/>
          </p:nvSpPr>
          <p:spPr>
            <a:xfrm>
              <a:off x="2162342" y="2399413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49F3C5-F494-DACD-CFD6-195C1E7027A5}"/>
                </a:ext>
              </a:extLst>
            </p:cNvPr>
            <p:cNvSpPr txBox="1"/>
            <p:nvPr/>
          </p:nvSpPr>
          <p:spPr>
            <a:xfrm>
              <a:off x="4038360" y="2411540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인공지능이 </a:t>
              </a: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뭘까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F98D1-8249-E815-EC61-34C5F2EDA8D4}"/>
              </a:ext>
            </a:extLst>
          </p:cNvPr>
          <p:cNvGrpSpPr/>
          <p:nvPr/>
        </p:nvGrpSpPr>
        <p:grpSpPr>
          <a:xfrm>
            <a:off x="2162342" y="4694209"/>
            <a:ext cx="7235658" cy="612667"/>
            <a:chOff x="2162342" y="3119252"/>
            <a:chExt cx="7235658" cy="6126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9B9866-51D1-1E9D-B8B5-28EABDD28A42}"/>
                </a:ext>
              </a:extLst>
            </p:cNvPr>
            <p:cNvSpPr txBox="1"/>
            <p:nvPr/>
          </p:nvSpPr>
          <p:spPr>
            <a:xfrm>
              <a:off x="2162342" y="3119252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0FE72-6939-93C7-3FDB-03166DEDBA02}"/>
                </a:ext>
              </a:extLst>
            </p:cNvPr>
            <p:cNvSpPr txBox="1"/>
            <p:nvPr/>
          </p:nvSpPr>
          <p:spPr>
            <a:xfrm>
              <a:off x="4038360" y="3131379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생성형 인공지능은 어떻게 발전해 왔을까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(1987~1993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45AEDA74-7170-4C06-9B40-DB5A5968D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/>
          <a:stretch/>
        </p:blipFill>
        <p:spPr bwMode="auto">
          <a:xfrm>
            <a:off x="6299200" y="2290655"/>
            <a:ext cx="3977153" cy="217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AC9E75F-5833-67AF-C8D4-04510FB5CB0E}"/>
              </a:ext>
            </a:extLst>
          </p:cNvPr>
          <p:cNvGrpSpPr/>
          <p:nvPr/>
        </p:nvGrpSpPr>
        <p:grpSpPr>
          <a:xfrm>
            <a:off x="1433747" y="2193956"/>
            <a:ext cx="5957653" cy="2892833"/>
            <a:chOff x="1518097" y="2389356"/>
            <a:chExt cx="5957653" cy="28928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769AE1-7DDF-4F73-B9C1-CE6AF5666023}"/>
                </a:ext>
              </a:extLst>
            </p:cNvPr>
            <p:cNvSpPr txBox="1"/>
            <p:nvPr/>
          </p:nvSpPr>
          <p:spPr>
            <a:xfrm>
              <a:off x="1518097" y="2389356"/>
              <a:ext cx="4236803" cy="207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시스템에 대한 실망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endPara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5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endParaRPr lang="en-US" altLang="ko-KR" sz="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342900" indent="-34290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학습의 한계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2A7411-B1EE-140F-2B3C-439A99C2FB4C}"/>
                </a:ext>
              </a:extLst>
            </p:cNvPr>
            <p:cNvSpPr txBox="1"/>
            <p:nvPr/>
          </p:nvSpPr>
          <p:spPr>
            <a:xfrm>
              <a:off x="1902982" y="2883068"/>
              <a:ext cx="3909846" cy="88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입력한 데이터 이외의 것에는 활용 불가 </a:t>
              </a:r>
              <a:endParaRPr lang="en-US" altLang="ko-KR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모라벡의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역설</a:t>
              </a: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저주의 재조명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DCE55-B896-629C-9385-2DA1B48D3983}"/>
                </a:ext>
              </a:extLst>
            </p:cNvPr>
            <p:cNvSpPr txBox="1"/>
            <p:nvPr/>
          </p:nvSpPr>
          <p:spPr>
            <a:xfrm>
              <a:off x="1902982" y="4398806"/>
              <a:ext cx="5572768" cy="88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충분히 학습시키기 위한 데이터의 부족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다층 </a:t>
              </a:r>
              <a:r>
                <a:rPr lang="ko-KR" altLang="en-US" sz="18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역전파를 가속화할 컴퓨팅 파워의 부족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658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부흥기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(1993~2011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9386D8-2CD7-4C39-9F71-C5F1CFBD865E}"/>
              </a:ext>
            </a:extLst>
          </p:cNvPr>
          <p:cNvSpPr txBox="1"/>
          <p:nvPr/>
        </p:nvSpPr>
        <p:spPr>
          <a:xfrm>
            <a:off x="6059844" y="1933202"/>
            <a:ext cx="576385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- 2016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Deep network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처음으로 사용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694D19-6109-4F54-AF7E-B248AF969422}"/>
              </a:ext>
            </a:extLst>
          </p:cNvPr>
          <p:cNvGrpSpPr/>
          <p:nvPr/>
        </p:nvGrpSpPr>
        <p:grpSpPr>
          <a:xfrm>
            <a:off x="7294557" y="2545366"/>
            <a:ext cx="3046783" cy="3620175"/>
            <a:chOff x="7897807" y="2343942"/>
            <a:chExt cx="3046783" cy="36201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BF6944-06FA-432D-B8A7-4C591B685253}"/>
                </a:ext>
              </a:extLst>
            </p:cNvPr>
            <p:cNvGrpSpPr/>
            <p:nvPr/>
          </p:nvGrpSpPr>
          <p:grpSpPr>
            <a:xfrm>
              <a:off x="7897807" y="2343942"/>
              <a:ext cx="3046783" cy="3620175"/>
              <a:chOff x="12414997" y="2065223"/>
              <a:chExt cx="7243373" cy="8606547"/>
            </a:xfrm>
          </p:grpSpPr>
          <p:pic>
            <p:nvPicPr>
              <p:cNvPr id="32" name="그림 3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3C923AD-4866-489B-AE4A-1A7CCAEF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4997" y="2065223"/>
                <a:ext cx="7243373" cy="86065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0FCA7ED-4062-45C6-BF92-698F442127B3}"/>
                  </a:ext>
                </a:extLst>
              </p:cNvPr>
              <p:cNvSpPr/>
              <p:nvPr/>
            </p:nvSpPr>
            <p:spPr>
              <a:xfrm>
                <a:off x="16490950" y="2139365"/>
                <a:ext cx="1444625" cy="38442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</p:grpSp>
        <p:pic>
          <p:nvPicPr>
            <p:cNvPr id="31" name="그림 30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5794F248-219D-45F9-AA95-F2E21C98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9835" y="3588376"/>
              <a:ext cx="1222726" cy="11313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94EE03B-5F77-49F4-9814-9388FD1C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87" y="1789957"/>
            <a:ext cx="2578703" cy="1668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07D754-4B6F-428A-A7C2-E1434A46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3" y="4080760"/>
            <a:ext cx="2827313" cy="1555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DB7583-4B70-4ED2-844F-F725AD8D2875}"/>
              </a:ext>
            </a:extLst>
          </p:cNvPr>
          <p:cNvSpPr txBox="1"/>
          <p:nvPr/>
        </p:nvSpPr>
        <p:spPr>
          <a:xfrm>
            <a:off x="770278" y="3458056"/>
            <a:ext cx="60115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[1997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체스 세계 체스 챔피언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Deep Blue]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D947A-1E5D-4105-ACCC-922BA63B1763}"/>
              </a:ext>
            </a:extLst>
          </p:cNvPr>
          <p:cNvSpPr txBox="1"/>
          <p:nvPr/>
        </p:nvSpPr>
        <p:spPr>
          <a:xfrm>
            <a:off x="757578" y="5624435"/>
            <a:ext cx="60369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[2011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제퍼디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퀴즈 쇼에서 우승한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Watson]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61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91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  <p:pic>
        <p:nvPicPr>
          <p:cNvPr id="12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F7CEF41-99EB-4EEA-B3E7-0DA9E448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06" y="3006289"/>
            <a:ext cx="2367696" cy="15784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19674-966F-4F11-B35F-C891D33C75C2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교수님의 </a:t>
            </a:r>
            <a:r>
              <a:rPr lang="en-US" altLang="ko-KR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대회에서 우승을 거두다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이후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795A2B-A13B-4259-8BE2-E2D66BFFF1F0}"/>
              </a:ext>
            </a:extLst>
          </p:cNvPr>
          <p:cNvSpPr txBox="1"/>
          <p:nvPr/>
        </p:nvSpPr>
        <p:spPr>
          <a:xfrm>
            <a:off x="2233083" y="4591244"/>
            <a:ext cx="2570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&lt;GPU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병렬 컴퓨팅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3133CA4-C8DD-4E60-82A5-C33315B9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60" y="3250755"/>
            <a:ext cx="1752063" cy="11680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504616-92C3-44C7-BBCD-AA8EE327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77" y="2290704"/>
            <a:ext cx="2328442" cy="111377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FE9655-EDE7-4212-90C8-E20F4BE28FCE}"/>
              </a:ext>
            </a:extLst>
          </p:cNvPr>
          <p:cNvSpPr txBox="1"/>
          <p:nvPr/>
        </p:nvSpPr>
        <p:spPr>
          <a:xfrm>
            <a:off x="4841385" y="3354843"/>
            <a:ext cx="2182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빅데이터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C853220-4FE7-4F54-828E-AB4451C53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73" y="2976960"/>
            <a:ext cx="2843242" cy="16016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1955B40-A82F-4F9E-B9B0-DF4A37D0B3FE}"/>
              </a:ext>
            </a:extLst>
          </p:cNvPr>
          <p:cNvSpPr txBox="1"/>
          <p:nvPr/>
        </p:nvSpPr>
        <p:spPr>
          <a:xfrm>
            <a:off x="7141073" y="4729590"/>
            <a:ext cx="3503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&lt;2016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알파고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VS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이세돌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46314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6B6F0-9F52-A52F-6C13-AA693764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1266E66-B073-7F71-E5A4-259C58D04FA7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42879D-BBE6-0FFF-2BFE-11E5386801DE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1B6B0E-CA5E-99B2-644F-FD2CA6E6238A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(2021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48C97D1-362B-F8E6-BC57-412C9C6B0060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20738961-CC87-9DFD-98DF-7E2B1A6FCAD0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B97CB703-0BC7-0F38-72EA-50C5D2FFB0F6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466372-D075-61A5-F066-4FC5BA5B7B56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[ChatGPT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등장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What is ChatGPT ? and its Overview - Digital Floats">
            <a:extLst>
              <a:ext uri="{FF2B5EF4-FFF2-40B4-BE49-F238E27FC236}">
                <a16:creationId xmlns:a16="http://schemas.microsoft.com/office/drawing/2014/main" id="{C2A8F163-A9B7-3FCA-CDF6-D422BE47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34" y="1740646"/>
            <a:ext cx="6996332" cy="39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79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언어 현상을 컴퓨터와 같은 기계를 이용해서 모사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할 수 있도록 연구하고 이를 구현하는 인공지능의 주요 분야 중 하나</a:t>
            </a:r>
          </a:p>
        </p:txBody>
      </p:sp>
      <p:pic>
        <p:nvPicPr>
          <p:cNvPr id="12" name="Picture 2" descr="Understanding Natural Language Processing -A Beginner&amp;#39;s Guide -">
            <a:extLst>
              <a:ext uri="{FF2B5EF4-FFF2-40B4-BE49-F238E27FC236}">
                <a16:creationId xmlns:a16="http://schemas.microsoft.com/office/drawing/2014/main" id="{795D6992-5C82-465F-A976-579E5EF6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3355222"/>
            <a:ext cx="7105192" cy="267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27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(Language Modeling)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72774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문장 내 앞서 등장한 단어를 기반으로 뒤에 출현하기 적합한 단어를 확률적으로 예측하는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3B4F9-F44A-FA56-602B-AF0EA6FDB993}"/>
              </a:ext>
            </a:extLst>
          </p:cNvPr>
          <p:cNvSpPr txBox="1"/>
          <p:nvPr/>
        </p:nvSpPr>
        <p:spPr>
          <a:xfrm>
            <a:off x="3168724" y="2936557"/>
            <a:ext cx="516166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나는</a:t>
            </a:r>
            <a:r>
              <a:rPr lang="en-US" altLang="ko-KR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어제 철수와 밥을 </a:t>
            </a:r>
            <a:r>
              <a:rPr lang="en-US" altLang="ko-KR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________</a:t>
            </a:r>
            <a:endParaRPr lang="ko-KR" altLang="en-US" sz="32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94A8A-588D-CAD2-0EC7-BA7577BEC310}"/>
              </a:ext>
            </a:extLst>
          </p:cNvPr>
          <p:cNvSpPr txBox="1"/>
          <p:nvPr/>
        </p:nvSpPr>
        <p:spPr>
          <a:xfrm>
            <a:off x="3472167" y="3639609"/>
            <a:ext cx="44323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1) 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먹었다    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2) 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달았다    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3) 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차갑다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0965C-70C9-C45E-AB04-40568A55BACD}"/>
              </a:ext>
            </a:extLst>
          </p:cNvPr>
          <p:cNvSpPr txBox="1"/>
          <p:nvPr/>
        </p:nvSpPr>
        <p:spPr>
          <a:xfrm>
            <a:off x="2688815" y="5721287"/>
            <a:ext cx="681436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현존하는 모든 언어 모델은 이 원리로 학습됩니다</a:t>
            </a:r>
            <a:r>
              <a:rPr lang="en-US" altLang="ko-KR" sz="28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endParaRPr lang="ko-KR" altLang="en-US" sz="2800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8A2D0D-32AE-0F39-3EA4-0625DEAE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705" y="4138909"/>
            <a:ext cx="5274590" cy="145893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98E2562-6D1D-D80A-4B57-5B8080CCC33E}"/>
              </a:ext>
            </a:extLst>
          </p:cNvPr>
          <p:cNvGrpSpPr/>
          <p:nvPr/>
        </p:nvGrpSpPr>
        <p:grpSpPr>
          <a:xfrm>
            <a:off x="9252488" y="4287185"/>
            <a:ext cx="2688956" cy="843551"/>
            <a:chOff x="9027763" y="3670749"/>
            <a:chExt cx="2688956" cy="8435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3A2087-AA04-1AFD-9737-0E471AE07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2824" y="3793497"/>
              <a:ext cx="1518834" cy="23731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87632F-A8CE-3AEA-DA73-BD0E68AC2475}"/>
                </a:ext>
              </a:extLst>
            </p:cNvPr>
            <p:cNvSpPr/>
            <p:nvPr/>
          </p:nvSpPr>
          <p:spPr>
            <a:xfrm>
              <a:off x="9027763" y="3670749"/>
              <a:ext cx="2688956" cy="8435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6D80B17-BDB0-62EC-BDC4-5043DD974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7130" y="4138909"/>
              <a:ext cx="2490222" cy="32889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C8E561-F8BE-9816-6F3C-F0A1C78F173D}"/>
              </a:ext>
            </a:extLst>
          </p:cNvPr>
          <p:cNvSpPr txBox="1"/>
          <p:nvPr/>
        </p:nvSpPr>
        <p:spPr>
          <a:xfrm>
            <a:off x="9020881" y="4011733"/>
            <a:ext cx="964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참고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lang="ko-KR" altLang="en-US" sz="1600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20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AD00E-AF03-E097-B6CB-8148076AC447}"/>
              </a:ext>
            </a:extLst>
          </p:cNvPr>
          <p:cNvSpPr txBox="1"/>
          <p:nvPr/>
        </p:nvSpPr>
        <p:spPr>
          <a:xfrm>
            <a:off x="1683579" y="1240297"/>
            <a:ext cx="930700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OpenAI - Aligning AI systems with human intent</a:t>
            </a:r>
            <a:endParaRPr lang="en-US" altLang="ko-KR" sz="2400" baseline="30000" dirty="0">
              <a:solidFill>
                <a:srgbClr val="000000">
                  <a:lumMod val="85000"/>
                  <a:lumOff val="15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B190DC-A0DA-E736-5496-F0F08A1D4AD3}"/>
              </a:ext>
            </a:extLst>
          </p:cNvPr>
          <p:cNvGrpSpPr/>
          <p:nvPr/>
        </p:nvGrpSpPr>
        <p:grpSpPr>
          <a:xfrm>
            <a:off x="1127686" y="1236833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171875F-DA86-A498-6C1F-03EB8D50F1C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7E2F783-CF10-19B8-DF69-E132C1E7444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" name="Google Shape;215;p33">
            <a:extLst>
              <a:ext uri="{FF2B5EF4-FFF2-40B4-BE49-F238E27FC236}">
                <a16:creationId xmlns:a16="http://schemas.microsoft.com/office/drawing/2014/main" id="{5DE2C21C-1B37-8423-D237-79784F27CE70}"/>
              </a:ext>
            </a:extLst>
          </p:cNvPr>
          <p:cNvSpPr/>
          <p:nvPr/>
        </p:nvSpPr>
        <p:spPr>
          <a:xfrm>
            <a:off x="1758846" y="1858829"/>
            <a:ext cx="9608810" cy="1986133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2015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설립된 인공지능 연구소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인간친화적인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개발하여 전적으로 인류에게 이익을 주는 것을 목표로 함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특허와 연구를 대중에 공개함으로써 다른 기관들 및 연구원들과 자유로이 협업을 위해 힘쓰고 </a:t>
            </a:r>
            <a:r>
              <a:rPr lang="ko-KR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있음</a:t>
            </a:r>
            <a:endParaRPr lang="en-US" altLang="ko-KR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하지만 현재 </a:t>
            </a:r>
            <a:r>
              <a:rPr lang="ko-KR" altLang="en-US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영리화되었고</a:t>
            </a:r>
            <a:r>
              <a:rPr lang="ko-KR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최신 모델의 코드 및 가중치 공개는 하지 않고 있음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Picture 2" descr="OpenAI - 나무위키">
            <a:extLst>
              <a:ext uri="{FF2B5EF4-FFF2-40B4-BE49-F238E27FC236}">
                <a16:creationId xmlns:a16="http://schemas.microsoft.com/office/drawing/2014/main" id="{0FAA74ED-8D28-DFD6-CB9C-4AA35BF2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46" y="4076356"/>
            <a:ext cx="3766091" cy="211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일론 머스크 - 나무위키">
            <a:extLst>
              <a:ext uri="{FF2B5EF4-FFF2-40B4-BE49-F238E27FC236}">
                <a16:creationId xmlns:a16="http://schemas.microsoft.com/office/drawing/2014/main" id="{78F8B042-56C5-1EA7-168E-EF38B8BF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7" y="4125651"/>
            <a:ext cx="1178159" cy="17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B9541-7121-A10B-5AD2-E1483DF6C751}"/>
              </a:ext>
            </a:extLst>
          </p:cNvPr>
          <p:cNvSpPr txBox="1"/>
          <p:nvPr/>
        </p:nvSpPr>
        <p:spPr>
          <a:xfrm>
            <a:off x="6383807" y="5874158"/>
            <a:ext cx="4204365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설립자들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일론 </a:t>
            </a:r>
            <a:r>
              <a:rPr lang="ko-KR" altLang="en-US" sz="20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머스크와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샘 </a:t>
            </a:r>
            <a:r>
              <a:rPr lang="ko-KR" altLang="en-US" sz="20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올트먼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en-US" sz="20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1A8719-2806-E70F-5D5D-3D6CFD63D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990" y="4135724"/>
            <a:ext cx="1767238" cy="17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88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변천사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8C58E-FE87-9594-2BDE-8FD08E85B0D6}"/>
              </a:ext>
            </a:extLst>
          </p:cNvPr>
          <p:cNvCxnSpPr/>
          <p:nvPr/>
        </p:nvCxnSpPr>
        <p:spPr>
          <a:xfrm>
            <a:off x="1334769" y="4268047"/>
            <a:ext cx="98628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09D0A7-1635-C914-09DB-E5D43F5DED99}"/>
              </a:ext>
            </a:extLst>
          </p:cNvPr>
          <p:cNvGrpSpPr/>
          <p:nvPr/>
        </p:nvGrpSpPr>
        <p:grpSpPr>
          <a:xfrm>
            <a:off x="1411112" y="2593681"/>
            <a:ext cx="1144440" cy="2191251"/>
            <a:chOff x="1411112" y="2593681"/>
            <a:chExt cx="1144440" cy="21912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CB7C04-C773-C967-A5D0-449D92E9F2BC}"/>
                </a:ext>
              </a:extLst>
            </p:cNvPr>
            <p:cNvGrpSpPr/>
            <p:nvPr/>
          </p:nvGrpSpPr>
          <p:grpSpPr>
            <a:xfrm>
              <a:off x="1411112" y="2593681"/>
              <a:ext cx="1144440" cy="2191251"/>
              <a:chOff x="1967990" y="2035568"/>
              <a:chExt cx="1040400" cy="199204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7D0DAE-785A-B007-1EF9-0EF701D3C31C}"/>
                  </a:ext>
                </a:extLst>
              </p:cNvPr>
              <p:cNvSpPr txBox="1"/>
              <p:nvPr/>
            </p:nvSpPr>
            <p:spPr>
              <a:xfrm>
                <a:off x="2136171" y="3627504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2018</a:t>
                </a:r>
              </a:p>
            </p:txBody>
          </p:sp>
          <p:pic>
            <p:nvPicPr>
              <p:cNvPr id="45" name="Picture 2" descr="Language Unsupervised">
                <a:extLst>
                  <a:ext uri="{FF2B5EF4-FFF2-40B4-BE49-F238E27FC236}">
                    <a16:creationId xmlns:a16="http://schemas.microsoft.com/office/drawing/2014/main" id="{8A0F3FAF-54E9-C2AD-866B-93FA889394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7990" y="2368145"/>
                <a:ext cx="1040400" cy="104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C08216-DE24-D722-6A6E-51B4D78772A4}"/>
                  </a:ext>
                </a:extLst>
              </p:cNvPr>
              <p:cNvSpPr txBox="1"/>
              <p:nvPr/>
            </p:nvSpPr>
            <p:spPr>
              <a:xfrm>
                <a:off x="2114241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GPT-1</a:t>
                </a: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452C9CD-F4FB-DCAC-6D45-2373EFDEEAD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84279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625A097-9563-86E0-DCD6-F519EB37388F}"/>
              </a:ext>
            </a:extLst>
          </p:cNvPr>
          <p:cNvGrpSpPr/>
          <p:nvPr/>
        </p:nvGrpSpPr>
        <p:grpSpPr>
          <a:xfrm>
            <a:off x="2775849" y="2593681"/>
            <a:ext cx="1146539" cy="2191251"/>
            <a:chOff x="3385124" y="2593681"/>
            <a:chExt cx="1146539" cy="219125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5EB1579-BAD9-B05D-1FEE-483273519058}"/>
                </a:ext>
              </a:extLst>
            </p:cNvPr>
            <p:cNvGrpSpPr/>
            <p:nvPr/>
          </p:nvGrpSpPr>
          <p:grpSpPr>
            <a:xfrm>
              <a:off x="3385124" y="2593681"/>
              <a:ext cx="1146539" cy="2191251"/>
              <a:chOff x="2864619" y="2035568"/>
              <a:chExt cx="1042308" cy="1992046"/>
            </a:xfrm>
          </p:grpSpPr>
          <p:pic>
            <p:nvPicPr>
              <p:cNvPr id="50" name="Picture 4" descr="Better Language Models">
                <a:extLst>
                  <a:ext uri="{FF2B5EF4-FFF2-40B4-BE49-F238E27FC236}">
                    <a16:creationId xmlns:a16="http://schemas.microsoft.com/office/drawing/2014/main" id="{36DD75E2-4A4F-3414-B2E0-ED9EF780BB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4619" y="2368145"/>
                <a:ext cx="1042308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92E61DE-A59B-72D0-136D-32CC382D12A6}"/>
                  </a:ext>
                </a:extLst>
              </p:cNvPr>
              <p:cNvGrpSpPr/>
              <p:nvPr/>
            </p:nvGrpSpPr>
            <p:grpSpPr>
              <a:xfrm>
                <a:off x="3011824" y="2035568"/>
                <a:ext cx="747898" cy="1992046"/>
                <a:chOff x="2114241" y="2035568"/>
                <a:chExt cx="747898" cy="1992046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ED7EBD0-1531-E733-4F0D-2BE8F8B6E8C2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2019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33AD99B-F27F-4D51-29C1-A87968EEF3A5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GPT-2</a:t>
                  </a:r>
                </a:p>
              </p:txBody>
            </p:sp>
          </p:grpSp>
        </p:grp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DD1DC05-4BEC-C502-3165-6C4207D708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59340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D44F80E-7E72-A364-6233-15C33655B686}"/>
              </a:ext>
            </a:extLst>
          </p:cNvPr>
          <p:cNvGrpSpPr/>
          <p:nvPr/>
        </p:nvGrpSpPr>
        <p:grpSpPr>
          <a:xfrm>
            <a:off x="4412405" y="2593681"/>
            <a:ext cx="1148400" cy="2191251"/>
            <a:chOff x="4987279" y="2593681"/>
            <a:chExt cx="1148400" cy="219125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2869B86-E78B-8F78-E1D1-8F115796DBAE}"/>
                </a:ext>
              </a:extLst>
            </p:cNvPr>
            <p:cNvGrpSpPr/>
            <p:nvPr/>
          </p:nvGrpSpPr>
          <p:grpSpPr>
            <a:xfrm>
              <a:off x="4987279" y="2593681"/>
              <a:ext cx="1148400" cy="2191251"/>
              <a:chOff x="5227729" y="1881167"/>
              <a:chExt cx="1044000" cy="1992046"/>
            </a:xfrm>
          </p:grpSpPr>
          <p:pic>
            <p:nvPicPr>
              <p:cNvPr id="57" name="Picture 6" descr="Language Models Are Few Shot Learners">
                <a:extLst>
                  <a:ext uri="{FF2B5EF4-FFF2-40B4-BE49-F238E27FC236}">
                    <a16:creationId xmlns:a16="http://schemas.microsoft.com/office/drawing/2014/main" id="{2C233F78-4699-6665-D66C-BFE1E941F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7729" y="2213744"/>
                <a:ext cx="1044000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67C6461-18CE-02B5-1186-8F4B2A3547B7}"/>
                  </a:ext>
                </a:extLst>
              </p:cNvPr>
              <p:cNvGrpSpPr/>
              <p:nvPr/>
            </p:nvGrpSpPr>
            <p:grpSpPr>
              <a:xfrm>
                <a:off x="5376626" y="1881167"/>
                <a:ext cx="747898" cy="1992046"/>
                <a:chOff x="2114241" y="2035568"/>
                <a:chExt cx="747898" cy="1992046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DCF94C-0FF2-7471-B8F1-2A5994158B8E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2020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9CE1C8D-EC22-5315-0412-60D115EDEC5A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GPT-3</a:t>
                  </a:r>
                </a:p>
              </p:txBody>
            </p:sp>
          </p:grp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046E2684-6CC4-E83E-1EAF-BE54609378A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51541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2836D45-7E6D-CF31-BE5E-45121CC89010}"/>
              </a:ext>
            </a:extLst>
          </p:cNvPr>
          <p:cNvGrpSpPr/>
          <p:nvPr/>
        </p:nvGrpSpPr>
        <p:grpSpPr>
          <a:xfrm>
            <a:off x="5626502" y="2594877"/>
            <a:ext cx="2474655" cy="2164933"/>
            <a:chOff x="6541908" y="2594877"/>
            <a:chExt cx="2474655" cy="2164933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58A7561-79A2-EE4B-6107-B46845AE470B}"/>
                </a:ext>
              </a:extLst>
            </p:cNvPr>
            <p:cNvGrpSpPr/>
            <p:nvPr/>
          </p:nvGrpSpPr>
          <p:grpSpPr>
            <a:xfrm>
              <a:off x="6541908" y="2594877"/>
              <a:ext cx="2474655" cy="2164933"/>
              <a:chOff x="5606378" y="2023569"/>
              <a:chExt cx="2249687" cy="196812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781259-48FC-0708-18A0-DE15F94B4627}"/>
                  </a:ext>
                </a:extLst>
              </p:cNvPr>
              <p:cNvSpPr txBox="1"/>
              <p:nvPr/>
            </p:nvSpPr>
            <p:spPr>
              <a:xfrm>
                <a:off x="6427851" y="3591580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2022</a:t>
                </a: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5C22022-9B86-6F05-8D14-B92C147B904C}"/>
                  </a:ext>
                </a:extLst>
              </p:cNvPr>
              <p:cNvGrpSpPr/>
              <p:nvPr/>
            </p:nvGrpSpPr>
            <p:grpSpPr>
              <a:xfrm>
                <a:off x="5606378" y="2023569"/>
                <a:ext cx="2249687" cy="1374665"/>
                <a:chOff x="5606378" y="2023569"/>
                <a:chExt cx="2249687" cy="1374665"/>
              </a:xfrm>
            </p:grpSpPr>
            <p:pic>
              <p:nvPicPr>
                <p:cNvPr id="66" name="Picture 8" descr="Aligning Language Models To Follow Instructions">
                  <a:extLst>
                    <a:ext uri="{FF2B5EF4-FFF2-40B4-BE49-F238E27FC236}">
                      <a16:creationId xmlns:a16="http://schemas.microsoft.com/office/drawing/2014/main" id="{42178CE8-CD6D-1846-0F54-C29D72115B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1879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10" descr="ChatGPT graphic">
                  <a:extLst>
                    <a:ext uri="{FF2B5EF4-FFF2-40B4-BE49-F238E27FC236}">
                      <a16:creationId xmlns:a16="http://schemas.microsoft.com/office/drawing/2014/main" id="{017AC10D-6937-887B-DDBE-088FBBC6D4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2065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66288D9-21C7-715E-4918-8613FE0F3A47}"/>
                    </a:ext>
                  </a:extLst>
                </p:cNvPr>
                <p:cNvSpPr txBox="1"/>
                <p:nvPr/>
              </p:nvSpPr>
              <p:spPr>
                <a:xfrm>
                  <a:off x="5606378" y="2023569"/>
                  <a:ext cx="1255007" cy="335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InstructGPT</a:t>
                  </a:r>
                  <a:endParaRPr lang="en-US" altLang="ko-KR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94651BA-97B7-D28A-6E81-940664D32CCF}"/>
                    </a:ext>
                  </a:extLst>
                </p:cNvPr>
                <p:cNvSpPr txBox="1"/>
                <p:nvPr/>
              </p:nvSpPr>
              <p:spPr>
                <a:xfrm>
                  <a:off x="6838545" y="2035568"/>
                  <a:ext cx="991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ChatGPT</a:t>
                  </a:r>
                  <a:endParaRPr lang="en-US" altLang="ko-KR" dirty="0"/>
                </a:p>
              </p:txBody>
            </p:sp>
          </p:grp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2FDFAE9-5B41-2B61-A306-50622B5E5A2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33698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B80B23A-E170-E063-F4B0-9CBC108E4701}"/>
              </a:ext>
            </a:extLst>
          </p:cNvPr>
          <p:cNvGrpSpPr/>
          <p:nvPr/>
        </p:nvGrpSpPr>
        <p:grpSpPr>
          <a:xfrm>
            <a:off x="8444958" y="2593681"/>
            <a:ext cx="1148400" cy="2191251"/>
            <a:chOff x="9988249" y="1880211"/>
            <a:chExt cx="1044000" cy="1992046"/>
          </a:xfrm>
        </p:grpSpPr>
        <p:pic>
          <p:nvPicPr>
            <p:cNvPr id="71" name="Picture 12" descr="GPT-4">
              <a:extLst>
                <a:ext uri="{FF2B5EF4-FFF2-40B4-BE49-F238E27FC236}">
                  <a16:creationId xmlns:a16="http://schemas.microsoft.com/office/drawing/2014/main" id="{CF1FA45D-31C9-BFB2-732A-6728758F4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8249" y="2212468"/>
              <a:ext cx="1044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4C9FD96-31B6-E694-29DC-7AE3D24A1DBB}"/>
                </a:ext>
              </a:extLst>
            </p:cNvPr>
            <p:cNvGrpSpPr/>
            <p:nvPr/>
          </p:nvGrpSpPr>
          <p:grpSpPr>
            <a:xfrm>
              <a:off x="10137146" y="1880211"/>
              <a:ext cx="747898" cy="1992046"/>
              <a:chOff x="2168117" y="2035568"/>
              <a:chExt cx="747898" cy="199204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B143CDA-8519-EE83-4950-11788CE4DE00}"/>
                  </a:ext>
                </a:extLst>
              </p:cNvPr>
              <p:cNvSpPr txBox="1"/>
              <p:nvPr/>
            </p:nvSpPr>
            <p:spPr>
              <a:xfrm>
                <a:off x="2190047" y="3627504"/>
                <a:ext cx="7040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2023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3DE1D28-2DED-7214-B844-B16A785841B7}"/>
                  </a:ext>
                </a:extLst>
              </p:cNvPr>
              <p:cNvSpPr txBox="1"/>
              <p:nvPr/>
            </p:nvSpPr>
            <p:spPr>
              <a:xfrm>
                <a:off x="2168117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GPT-4</a:t>
                </a:r>
              </a:p>
            </p:txBody>
          </p:sp>
        </p:grp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A03452A-CF49-814D-DC1C-FD1F3DF45E93}"/>
              </a:ext>
            </a:extLst>
          </p:cNvPr>
          <p:cNvCxnSpPr>
            <a:cxnSpLocks/>
          </p:cNvCxnSpPr>
          <p:nvPr/>
        </p:nvCxnSpPr>
        <p:spPr>
          <a:xfrm rot="16200000">
            <a:off x="8935466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BFE5C62-EBA8-6687-47AA-E482F9687B08}"/>
              </a:ext>
            </a:extLst>
          </p:cNvPr>
          <p:cNvGrpSpPr/>
          <p:nvPr/>
        </p:nvGrpSpPr>
        <p:grpSpPr>
          <a:xfrm>
            <a:off x="10055864" y="2593681"/>
            <a:ext cx="960519" cy="2151240"/>
            <a:chOff x="2105467" y="2035568"/>
            <a:chExt cx="873199" cy="195567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46BB2D-86EF-FEDB-C809-724EB9DAA309}"/>
                </a:ext>
              </a:extLst>
            </p:cNvPr>
            <p:cNvSpPr txBox="1"/>
            <p:nvPr/>
          </p:nvSpPr>
          <p:spPr>
            <a:xfrm>
              <a:off x="2201647" y="3627504"/>
              <a:ext cx="680839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2024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584036C-9B16-2271-27A3-994D2CD25103}"/>
                </a:ext>
              </a:extLst>
            </p:cNvPr>
            <p:cNvSpPr txBox="1"/>
            <p:nvPr/>
          </p:nvSpPr>
          <p:spPr>
            <a:xfrm>
              <a:off x="2105467" y="2035568"/>
              <a:ext cx="87319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GPT-4o</a:t>
              </a:r>
            </a:p>
          </p:txBody>
        </p:sp>
      </p:grpSp>
      <p:pic>
        <p:nvPicPr>
          <p:cNvPr id="80" name="Picture 2" descr="OpenAI Introduces ChatGPT-4o: A Comprehensive Look at OpenAI's New Model |  by Bernard Loki &quot;AI VISIONARY&quot; | May, 2024 | Medium">
            <a:extLst>
              <a:ext uri="{FF2B5EF4-FFF2-40B4-BE49-F238E27FC236}">
                <a16:creationId xmlns:a16="http://schemas.microsoft.com/office/drawing/2014/main" id="{52B1AFB3-AA13-0EBD-DBD2-81703F57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7" r="20586"/>
          <a:stretch/>
        </p:blipFill>
        <p:spPr bwMode="auto">
          <a:xfrm>
            <a:off x="9953357" y="2968710"/>
            <a:ext cx="1213422" cy="11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079D8FA-8C54-7202-F940-518CB063E986}"/>
              </a:ext>
            </a:extLst>
          </p:cNvPr>
          <p:cNvCxnSpPr>
            <a:cxnSpLocks/>
          </p:cNvCxnSpPr>
          <p:nvPr/>
        </p:nvCxnSpPr>
        <p:spPr>
          <a:xfrm rot="16200000">
            <a:off x="10425360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56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26FC3E-7977-9DF4-3E0A-416AD53C5726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78DA3-3A43-10FA-64E6-327536EF087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'HER' (2013) 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4CBA75-1BA5-8519-3D56-C24DC87F8BF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52FC1197-F6A6-9566-9516-362E926F13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112B573-C754-773F-3C5D-880EEB3AC45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" name="온라인 미디어 4" title="영화 '그녀' 본예고편">
            <a:hlinkClick r:id="" action="ppaction://media"/>
            <a:extLst>
              <a:ext uri="{FF2B5EF4-FFF2-40B4-BE49-F238E27FC236}">
                <a16:creationId xmlns:a16="http://schemas.microsoft.com/office/drawing/2014/main" id="{F628B6B1-86B0-135D-2AD3-66AFAA212B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69067" y="1798922"/>
            <a:ext cx="7653866" cy="4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F361C1-26FC-9124-1A85-6086A0DD9059}"/>
              </a:ext>
            </a:extLst>
          </p:cNvPr>
          <p:cNvGrpSpPr/>
          <p:nvPr/>
        </p:nvGrpSpPr>
        <p:grpSpPr>
          <a:xfrm>
            <a:off x="1258005" y="2229996"/>
            <a:ext cx="9675989" cy="3387707"/>
            <a:chOff x="1278965" y="1523363"/>
            <a:chExt cx="9675989" cy="33877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0E88D5-90F5-4C7C-6CF0-F834368D5FFE}"/>
                </a:ext>
              </a:extLst>
            </p:cNvPr>
            <p:cNvSpPr txBox="1"/>
            <p:nvPr/>
          </p:nvSpPr>
          <p:spPr>
            <a:xfrm>
              <a:off x="2672386" y="1523363"/>
              <a:ext cx="8282568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defTabSz="914400"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전이학습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(Transfer Learning)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을 사용한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1DA4A5-6723-D51D-F2AB-1D54D01F6B97}"/>
                </a:ext>
              </a:extLst>
            </p:cNvPr>
            <p:cNvSpPr txBox="1"/>
            <p:nvPr/>
          </p:nvSpPr>
          <p:spPr>
            <a:xfrm>
              <a:off x="1278965" y="2482521"/>
              <a:ext cx="6235065" cy="242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1. </a:t>
              </a:r>
              <a:r>
                <a:rPr lang="ko-KR" altLang="en-US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비지도 사전학습 </a:t>
              </a:r>
              <a:r>
                <a:rPr lang="en-US" altLang="ko-KR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(Unsupervised pre-training)</a:t>
              </a: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20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대량의 말뭉치를 사용하여 대용량의 언어 모델을 학습</a:t>
              </a:r>
              <a:endParaRPr kumimoji="0" lang="en-US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457200" marR="0" lvl="0" indent="-4572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2.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지도 미세조정</a:t>
              </a:r>
              <a:r>
                <a:rPr lang="en-US" altLang="ko-KR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(Supervised fine-tuning)</a:t>
              </a:r>
              <a:endPara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en-US" sz="20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 </a:t>
              </a:r>
              <a:r>
                <a:rPr lang="ko-KR" altLang="en-US" sz="20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정답이 있는 데이터를 사용하여 각 문제에 맞게 미세조정</a:t>
              </a:r>
              <a:endParaRPr lang="en-US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801D31-793D-C1EA-99EA-8C1B3C101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487"/>
          <a:stretch/>
        </p:blipFill>
        <p:spPr bwMode="auto">
          <a:xfrm>
            <a:off x="7438319" y="3119955"/>
            <a:ext cx="3495675" cy="24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377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83C141-B648-CDEB-0020-4575B21FE5CF}"/>
              </a:ext>
            </a:extLst>
          </p:cNvPr>
          <p:cNvGrpSpPr/>
          <p:nvPr/>
        </p:nvGrpSpPr>
        <p:grpSpPr>
          <a:xfrm>
            <a:off x="4245886" y="1841957"/>
            <a:ext cx="4379804" cy="1667133"/>
            <a:chOff x="357240" y="2164388"/>
            <a:chExt cx="3981640" cy="15155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731CA6-3C88-1F72-3340-4B8026EDB271}"/>
                </a:ext>
              </a:extLst>
            </p:cNvPr>
            <p:cNvSpPr txBox="1"/>
            <p:nvPr/>
          </p:nvSpPr>
          <p:spPr>
            <a:xfrm>
              <a:off x="853654" y="2164388"/>
              <a:ext cx="2371016" cy="535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[Zero-shot learning]</a:t>
              </a:r>
            </a:p>
          </p:txBody>
        </p:sp>
        <p:pic>
          <p:nvPicPr>
            <p:cNvPr id="12" name="그림 11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927895AF-79E8-4D2F-1873-8C2551BB0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40" y="2842703"/>
              <a:ext cx="3981640" cy="8372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33BCE6-93EF-ABCF-5DF2-AFCBBF74F456}"/>
              </a:ext>
            </a:extLst>
          </p:cNvPr>
          <p:cNvSpPr txBox="1"/>
          <p:nvPr/>
        </p:nvSpPr>
        <p:spPr>
          <a:xfrm>
            <a:off x="345008" y="4538738"/>
            <a:ext cx="11671226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사람은 주어진 과제를 풀어내는데 수많은 예제가 필요하지 않는다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점에 집중하며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Zero-shot learning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기법으로 모델을 학습시킴</a:t>
            </a:r>
            <a:endParaRPr lang="en-US" altLang="ko-KR" sz="2000" b="1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0A27B-07F2-87B1-3CA3-B1DC228FA47A}"/>
              </a:ext>
            </a:extLst>
          </p:cNvPr>
          <p:cNvSpPr txBox="1"/>
          <p:nvPr/>
        </p:nvSpPr>
        <p:spPr>
          <a:xfrm>
            <a:off x="3424435" y="3509090"/>
            <a:ext cx="5343129" cy="766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모델에게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해결할 과제에 대한 설명만 전달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 그 설명만 보고 주어진 문제에 대한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답을 예측하는 방식</a:t>
            </a:r>
            <a:endParaRPr lang="en-US" altLang="ko-KR" sz="1400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13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In-context learning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5EC275-B330-BD5D-08CA-7156D2A8D330}"/>
              </a:ext>
            </a:extLst>
          </p:cNvPr>
          <p:cNvSpPr txBox="1"/>
          <p:nvPr/>
        </p:nvSpPr>
        <p:spPr>
          <a:xfrm>
            <a:off x="2564891" y="5556599"/>
            <a:ext cx="730916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문제 풀이에 대한 간단한 설명과 함께 학습하는 방법</a:t>
            </a:r>
            <a:endParaRPr lang="en-US" altLang="ko-KR" sz="20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B42CA9-F8D1-3D76-6ED8-B40C573C920A}"/>
              </a:ext>
            </a:extLst>
          </p:cNvPr>
          <p:cNvGrpSpPr/>
          <p:nvPr/>
        </p:nvGrpSpPr>
        <p:grpSpPr>
          <a:xfrm>
            <a:off x="63210" y="3048443"/>
            <a:ext cx="4275670" cy="2106811"/>
            <a:chOff x="63210" y="2842703"/>
            <a:chExt cx="4275670" cy="21068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2B80F9-32F3-B1F8-5DF7-0B3092A2DE93}"/>
                </a:ext>
              </a:extLst>
            </p:cNvPr>
            <p:cNvSpPr txBox="1"/>
            <p:nvPr/>
          </p:nvSpPr>
          <p:spPr>
            <a:xfrm>
              <a:off x="1162552" y="4413791"/>
              <a:ext cx="2371016" cy="535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[Zero-shot learning]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49D514-85CA-2C32-FC0B-F00B7EF6D003}"/>
                </a:ext>
              </a:extLst>
            </p:cNvPr>
            <p:cNvGrpSpPr/>
            <p:nvPr/>
          </p:nvGrpSpPr>
          <p:grpSpPr>
            <a:xfrm>
              <a:off x="63210" y="2842703"/>
              <a:ext cx="4275670" cy="1620087"/>
              <a:chOff x="63210" y="2842703"/>
              <a:chExt cx="4275670" cy="1620087"/>
            </a:xfrm>
          </p:grpSpPr>
          <p:pic>
            <p:nvPicPr>
              <p:cNvPr id="13" name="그림 12" descr="텍스트, 폰트, 스크린샷, 라인이(가) 표시된 사진&#10;&#10;자동 생성된 설명">
                <a:extLst>
                  <a:ext uri="{FF2B5EF4-FFF2-40B4-BE49-F238E27FC236}">
                    <a16:creationId xmlns:a16="http://schemas.microsoft.com/office/drawing/2014/main" id="{F7476CA1-5FDD-BAAB-D0A2-52F539D9E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240" y="2842703"/>
                <a:ext cx="3981640" cy="83726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C49476-4D97-866A-9F8B-D6C860CB156C}"/>
                  </a:ext>
                </a:extLst>
              </p:cNvPr>
              <p:cNvSpPr txBox="1"/>
              <p:nvPr/>
            </p:nvSpPr>
            <p:spPr>
              <a:xfrm>
                <a:off x="63210" y="3834734"/>
                <a:ext cx="3891087" cy="6280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모델에게 해결할 </a:t>
                </a: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과제에 대한 설명만 전달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하고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</a:p>
              <a:p>
                <a:pPr marR="0" lvl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모델은 그 설명만 보고 주어진 문제에 대한 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답을 예측하는 방식</a:t>
                </a:r>
                <a:endParaRPr lang="en-US" altLang="ko-KR" sz="1050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8083DCA-83C8-CAC9-D26F-5C6A868AF946}"/>
              </a:ext>
            </a:extLst>
          </p:cNvPr>
          <p:cNvSpPr txBox="1"/>
          <p:nvPr/>
        </p:nvSpPr>
        <p:spPr>
          <a:xfrm>
            <a:off x="3186619" y="3046822"/>
            <a:ext cx="1544500" cy="37414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과제 설명</a:t>
            </a:r>
            <a:endParaRPr lang="en-US" altLang="ko-KR" sz="11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B1834-9B4F-DA7B-2949-A235D87DCDD5}"/>
              </a:ext>
            </a:extLst>
          </p:cNvPr>
          <p:cNvSpPr txBox="1"/>
          <p:nvPr/>
        </p:nvSpPr>
        <p:spPr>
          <a:xfrm>
            <a:off x="3182047" y="3467966"/>
            <a:ext cx="1544500" cy="37414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해결할 문제</a:t>
            </a:r>
            <a:endParaRPr lang="en-US" altLang="ko-KR" sz="11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E5334C-E3A0-8A12-03C9-5532A5F3FF00}"/>
              </a:ext>
            </a:extLst>
          </p:cNvPr>
          <p:cNvSpPr txBox="1"/>
          <p:nvPr/>
        </p:nvSpPr>
        <p:spPr>
          <a:xfrm>
            <a:off x="756354" y="3075034"/>
            <a:ext cx="1990865" cy="397224"/>
          </a:xfrm>
          <a:prstGeom prst="rect">
            <a:avLst/>
          </a:prstGeom>
          <a:solidFill>
            <a:srgbClr val="EBF5F8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영어를 프랑스어로 </a:t>
            </a:r>
            <a:r>
              <a:rPr lang="ko-KR" altLang="en-US" sz="12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번역하시오</a:t>
            </a:r>
            <a:r>
              <a:rPr lang="en-US" altLang="ko-KR" sz="1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C14481-0D0D-F290-E84C-11E839F97681}"/>
              </a:ext>
            </a:extLst>
          </p:cNvPr>
          <p:cNvSpPr/>
          <p:nvPr/>
        </p:nvSpPr>
        <p:spPr>
          <a:xfrm>
            <a:off x="694690" y="3058621"/>
            <a:ext cx="3132258" cy="432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EB580D-AC88-0710-AE89-C843F3FB846F}"/>
              </a:ext>
            </a:extLst>
          </p:cNvPr>
          <p:cNvSpPr txBox="1"/>
          <p:nvPr/>
        </p:nvSpPr>
        <p:spPr>
          <a:xfrm>
            <a:off x="8597863" y="2461373"/>
            <a:ext cx="1705998" cy="362599"/>
          </a:xfrm>
          <a:prstGeom prst="rect">
            <a:avLst/>
          </a:prstGeom>
          <a:solidFill>
            <a:srgbClr val="EBF5F8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영어를 프랑스어로 </a:t>
            </a:r>
            <a:r>
              <a:rPr lang="ko-KR" altLang="en-US" sz="105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번역하시오</a:t>
            </a:r>
            <a:r>
              <a:rPr lang="en-US" altLang="ko-KR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08435-D9F3-72F3-5D4B-88FC61C58035}"/>
              </a:ext>
            </a:extLst>
          </p:cNvPr>
          <p:cNvGrpSpPr/>
          <p:nvPr/>
        </p:nvGrpSpPr>
        <p:grpSpPr>
          <a:xfrm>
            <a:off x="3650773" y="2897035"/>
            <a:ext cx="4645720" cy="2273190"/>
            <a:chOff x="3700468" y="2897035"/>
            <a:chExt cx="4645720" cy="227319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43D363B-B2C3-41F6-C69D-365632B6D2C8}"/>
                </a:ext>
              </a:extLst>
            </p:cNvPr>
            <p:cNvGrpSpPr/>
            <p:nvPr/>
          </p:nvGrpSpPr>
          <p:grpSpPr>
            <a:xfrm>
              <a:off x="3700468" y="2920606"/>
              <a:ext cx="4116298" cy="2249619"/>
              <a:chOff x="4049215" y="2712637"/>
              <a:chExt cx="4116298" cy="224961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1AA838-1A87-61B2-9158-FA10A9FB542D}"/>
                  </a:ext>
                </a:extLst>
              </p:cNvPr>
              <p:cNvSpPr txBox="1"/>
              <p:nvPr/>
            </p:nvSpPr>
            <p:spPr>
              <a:xfrm>
                <a:off x="5053637" y="4426533"/>
                <a:ext cx="2371016" cy="5357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b="1" kern="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[One-shot learning]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5BD07BB-4909-8AE4-AC74-E888FD38CFF1}"/>
                  </a:ext>
                </a:extLst>
              </p:cNvPr>
              <p:cNvGrpSpPr/>
              <p:nvPr/>
            </p:nvGrpSpPr>
            <p:grpSpPr>
              <a:xfrm>
                <a:off x="4049215" y="2712637"/>
                <a:ext cx="4116298" cy="1728374"/>
                <a:chOff x="3863763" y="2712637"/>
                <a:chExt cx="4116298" cy="1728374"/>
              </a:xfrm>
            </p:grpSpPr>
            <p:pic>
              <p:nvPicPr>
                <p:cNvPr id="32" name="그림 31" descr="텍스트, 폰트, 스크린샷, 라인이(가) 표시된 사진&#10;&#10;자동 생성된 설명">
                  <a:extLst>
                    <a:ext uri="{FF2B5EF4-FFF2-40B4-BE49-F238E27FC236}">
                      <a16:creationId xmlns:a16="http://schemas.microsoft.com/office/drawing/2014/main" id="{7C52930A-25D1-D9AF-4464-80EF38554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134" y="2712637"/>
                  <a:ext cx="3418262" cy="1036261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F6E7A33-0A60-DFBE-46C8-C58C5C3055B8}"/>
                    </a:ext>
                  </a:extLst>
                </p:cNvPr>
                <p:cNvSpPr txBox="1"/>
                <p:nvPr/>
              </p:nvSpPr>
              <p:spPr>
                <a:xfrm>
                  <a:off x="3863763" y="3836038"/>
                  <a:ext cx="4116298" cy="6049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9531" tIns="59531" rIns="59531" bIns="59531" numCol="1" spcCol="38100" rtlCol="0" anchor="t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ko-KR" altLang="en-US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모델에게 해결할</a:t>
                  </a:r>
                  <a:r>
                    <a:rPr lang="ko-KR" altLang="en-US" sz="1050" b="1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과제에 대한 설명과 함께 한 개의 예시를 전달</a:t>
                  </a:r>
                  <a:r>
                    <a:rPr lang="ko-KR" altLang="en-US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하고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,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ko-KR" altLang="en-US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모델은 설명과 한 개의 예시만 보고 주어진 문제에 대한  답을 예측하는 방식</a:t>
                  </a:r>
                  <a:endParaRPr lang="en-US" altLang="ko-KR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EA8946-15BB-C975-3644-EB28D23AE5FC}"/>
                </a:ext>
              </a:extLst>
            </p:cNvPr>
            <p:cNvSpPr txBox="1"/>
            <p:nvPr/>
          </p:nvSpPr>
          <p:spPr>
            <a:xfrm>
              <a:off x="6789542" y="2925729"/>
              <a:ext cx="1544500" cy="32797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900" b="1" kern="0" dirty="0">
                  <a:solidFill>
                    <a:srgbClr val="64646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과제 설명</a:t>
              </a:r>
              <a:endParaRPr lang="en-US" altLang="ko-KR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AE6F43-A9BD-40AB-0CBD-88261E596ACD}"/>
                </a:ext>
              </a:extLst>
            </p:cNvPr>
            <p:cNvSpPr txBox="1"/>
            <p:nvPr/>
          </p:nvSpPr>
          <p:spPr>
            <a:xfrm>
              <a:off x="6792554" y="3266780"/>
              <a:ext cx="1544500" cy="32797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900" b="1" kern="0" dirty="0">
                  <a:solidFill>
                    <a:srgbClr val="64646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예시</a:t>
              </a:r>
              <a:endParaRPr lang="en-US" altLang="ko-KR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58E622-2A03-8FF1-D263-BCC29367AF5E}"/>
                </a:ext>
              </a:extLst>
            </p:cNvPr>
            <p:cNvSpPr txBox="1"/>
            <p:nvPr/>
          </p:nvSpPr>
          <p:spPr>
            <a:xfrm>
              <a:off x="4648716" y="2939589"/>
              <a:ext cx="1705998" cy="362599"/>
            </a:xfrm>
            <a:prstGeom prst="rect">
              <a:avLst/>
            </a:prstGeom>
            <a:solidFill>
              <a:srgbClr val="EBF5F8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050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영어를 프랑스어로 </a:t>
              </a:r>
              <a:r>
                <a:rPr lang="ko-KR" altLang="en-US" sz="1050" b="1" kern="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번역하시오</a:t>
              </a:r>
              <a:r>
                <a:rPr lang="en-US" altLang="ko-KR" sz="1050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ECDBAA-68A4-239A-AD6D-207EADC51357}"/>
                </a:ext>
              </a:extLst>
            </p:cNvPr>
            <p:cNvSpPr txBox="1"/>
            <p:nvPr/>
          </p:nvSpPr>
          <p:spPr>
            <a:xfrm>
              <a:off x="6801688" y="3588299"/>
              <a:ext cx="1544500" cy="32797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900" b="1" kern="0" dirty="0">
                  <a:solidFill>
                    <a:srgbClr val="64646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해결할 문제</a:t>
              </a:r>
              <a:endParaRPr lang="en-US" altLang="ko-KR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DDDD037-AF6A-1633-E9C6-18F259925DAA}"/>
                </a:ext>
              </a:extLst>
            </p:cNvPr>
            <p:cNvSpPr/>
            <p:nvPr/>
          </p:nvSpPr>
          <p:spPr>
            <a:xfrm>
              <a:off x="4272476" y="2897035"/>
              <a:ext cx="3209731" cy="7074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63A0BF1-58DE-8A3E-70EC-FD678AFEEB19}"/>
              </a:ext>
            </a:extLst>
          </p:cNvPr>
          <p:cNvGrpSpPr/>
          <p:nvPr/>
        </p:nvGrpSpPr>
        <p:grpSpPr>
          <a:xfrm>
            <a:off x="7737254" y="2461373"/>
            <a:ext cx="4052590" cy="2708852"/>
            <a:chOff x="7847757" y="2240661"/>
            <a:chExt cx="4052590" cy="27088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659E5E-55C7-427E-D4BA-D734BD98CA95}"/>
                </a:ext>
              </a:extLst>
            </p:cNvPr>
            <p:cNvSpPr txBox="1"/>
            <p:nvPr/>
          </p:nvSpPr>
          <p:spPr>
            <a:xfrm>
              <a:off x="8751173" y="4413790"/>
              <a:ext cx="2371016" cy="535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[Few-shot learning]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73D828F-4342-3B11-0328-83DE35B7EF85}"/>
                </a:ext>
              </a:extLst>
            </p:cNvPr>
            <p:cNvGrpSpPr/>
            <p:nvPr/>
          </p:nvGrpSpPr>
          <p:grpSpPr>
            <a:xfrm>
              <a:off x="7847757" y="2240661"/>
              <a:ext cx="4052590" cy="2184074"/>
              <a:chOff x="7847757" y="2240661"/>
              <a:chExt cx="4052590" cy="2184074"/>
            </a:xfrm>
          </p:grpSpPr>
          <p:pic>
            <p:nvPicPr>
              <p:cNvPr id="37" name="그림 36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179F35E2-1AD7-4813-E905-A51CD5D47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9587" y="2240661"/>
                <a:ext cx="3334365" cy="1599015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F0155E-B6E4-5457-2FF9-89952704B1EE}"/>
                  </a:ext>
                </a:extLst>
              </p:cNvPr>
              <p:cNvSpPr txBox="1"/>
              <p:nvPr/>
            </p:nvSpPr>
            <p:spPr>
              <a:xfrm>
                <a:off x="7847757" y="3819762"/>
                <a:ext cx="4052590" cy="604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모델에게 해결할 </a:t>
                </a:r>
                <a:r>
                  <a:rPr lang="ko-KR" altLang="en-US" sz="105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과제에 대한 설명과 함께  두 개 이상의 예시를 전달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하고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</a:p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모델은 설명과 예시들을 보고 주어진 문제에 대한  답을 예측하는 방식</a:t>
                </a:r>
                <a:endParaRPr lang="en-US" altLang="ko-KR" sz="105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B1AF352-F515-A513-07BF-4AC94E12BC90}"/>
              </a:ext>
            </a:extLst>
          </p:cNvPr>
          <p:cNvSpPr txBox="1"/>
          <p:nvPr/>
        </p:nvSpPr>
        <p:spPr>
          <a:xfrm>
            <a:off x="8600914" y="2470647"/>
            <a:ext cx="1705998" cy="362599"/>
          </a:xfrm>
          <a:prstGeom prst="rect">
            <a:avLst/>
          </a:prstGeom>
          <a:solidFill>
            <a:srgbClr val="EBF5F8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영어를 프랑스어로 </a:t>
            </a:r>
            <a:r>
              <a:rPr lang="ko-KR" altLang="en-US" sz="105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번역하시오</a:t>
            </a:r>
            <a:r>
              <a:rPr lang="en-US" altLang="ko-KR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DF4554-55DE-BFBB-BB10-4036A32280F2}"/>
              </a:ext>
            </a:extLst>
          </p:cNvPr>
          <p:cNvSpPr txBox="1"/>
          <p:nvPr/>
        </p:nvSpPr>
        <p:spPr>
          <a:xfrm>
            <a:off x="10686534" y="2473468"/>
            <a:ext cx="1187847" cy="32797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과제 설명</a:t>
            </a:r>
            <a:endParaRPr lang="en-US" altLang="ko-KR" sz="9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4307A-00F0-EE29-6EA8-70848C3D8648}"/>
              </a:ext>
            </a:extLst>
          </p:cNvPr>
          <p:cNvSpPr txBox="1"/>
          <p:nvPr/>
        </p:nvSpPr>
        <p:spPr>
          <a:xfrm>
            <a:off x="10689546" y="2794641"/>
            <a:ext cx="1242682" cy="32797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예시</a:t>
            </a:r>
            <a:endParaRPr lang="en-US" altLang="ko-KR" sz="9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CBBDD9-2A58-4828-42B5-257C2D018AA8}"/>
              </a:ext>
            </a:extLst>
          </p:cNvPr>
          <p:cNvSpPr txBox="1"/>
          <p:nvPr/>
        </p:nvSpPr>
        <p:spPr>
          <a:xfrm>
            <a:off x="10714341" y="3691900"/>
            <a:ext cx="1217887" cy="32797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해결할 문제</a:t>
            </a:r>
            <a:endParaRPr lang="en-US" altLang="ko-KR" sz="9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D88884-3FA6-2540-728A-B0D8433C05C7}"/>
              </a:ext>
            </a:extLst>
          </p:cNvPr>
          <p:cNvSpPr/>
          <p:nvPr/>
        </p:nvSpPr>
        <p:spPr>
          <a:xfrm>
            <a:off x="8233966" y="2451205"/>
            <a:ext cx="3529911" cy="1284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40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크기의 변화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50" name="Picture 2" descr="What Are Realistic GPT-4 Size Expectations? | by Cobus Greyling | Medium">
            <a:extLst>
              <a:ext uri="{FF2B5EF4-FFF2-40B4-BE49-F238E27FC236}">
                <a16:creationId xmlns:a16="http://schemas.microsoft.com/office/drawing/2014/main" id="{A3E49137-9B4D-EBD1-1332-36B71D33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65147"/>
            <a:ext cx="8839200" cy="447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472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65803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2016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야심차게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내놓은 마이크로소프트의 인공지능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챗봇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'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ay'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온라인 미디어 2" title="'막말 물의' 인공지능 로봇 '테이'가 삐뚤어진 이유 / YTN">
            <a:hlinkClick r:id="" action="ppaction://media"/>
            <a:extLst>
              <a:ext uri="{FF2B5EF4-FFF2-40B4-BE49-F238E27FC236}">
                <a16:creationId xmlns:a16="http://schemas.microsoft.com/office/drawing/2014/main" id="{851661D5-8182-CF3B-DBF2-5E7DCE43EF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06752" y="1802161"/>
            <a:ext cx="7778496" cy="43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3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65803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‘Tay’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 내뱉은 혐오 발언의 원인</a:t>
            </a:r>
            <a:endParaRPr kumimoji="0" lang="en-US" altLang="ko-KR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BEC5FB91-A386-2449-84B6-F108A29DC66B}"/>
              </a:ext>
            </a:extLst>
          </p:cNvPr>
          <p:cNvSpPr/>
          <p:nvPr/>
        </p:nvSpPr>
        <p:spPr>
          <a:xfrm>
            <a:off x="1836115" y="1857085"/>
            <a:ext cx="9657385" cy="121590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일부 나쁜 사용자들이 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Tay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세뇌시켜 욕설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인종 및 성차별 발언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자극적인 정치적 발언을 하도록 유도했기 때문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b="1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7650" name="Picture 2" descr="Microsoft scrambles to limit PR damage over abusive AI bot Tay | Artificial  intelligence (AI) | The Guardian">
            <a:extLst>
              <a:ext uri="{FF2B5EF4-FFF2-40B4-BE49-F238E27FC236}">
                <a16:creationId xmlns:a16="http://schemas.microsoft.com/office/drawing/2014/main" id="{C6661BCF-803B-A45C-3D95-F2E7F7A52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15" y="3382772"/>
            <a:ext cx="4366260" cy="261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Microsoft's Artificial Intelligence Tay Became a 'Racist Nazi' in less than  24 Hours">
            <a:extLst>
              <a:ext uri="{FF2B5EF4-FFF2-40B4-BE49-F238E27FC236}">
                <a16:creationId xmlns:a16="http://schemas.microsoft.com/office/drawing/2014/main" id="{FBB915E0-F48E-AD4F-CB2E-0EB6B601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427" y="3382772"/>
            <a:ext cx="4710073" cy="245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259263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077260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기계학습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의 편향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Learning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Bias)</a:t>
            </a:r>
            <a:endParaRPr lang="en-US" altLang="ko-KR" sz="2000" kern="0" dirty="0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080021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3" name="Google Shape;215;p33">
            <a:extLst>
              <a:ext uri="{FF2B5EF4-FFF2-40B4-BE49-F238E27FC236}">
                <a16:creationId xmlns:a16="http://schemas.microsoft.com/office/drawing/2014/main" id="{4EE0D1AF-70D6-E854-C3FF-30987EAEAC32}"/>
              </a:ext>
            </a:extLst>
          </p:cNvPr>
          <p:cNvSpPr/>
          <p:nvPr/>
        </p:nvSpPr>
        <p:spPr>
          <a:xfrm>
            <a:off x="1836115" y="1591231"/>
            <a:ext cx="9657385" cy="121590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학습 과정 중 잘못된 가정이나 데이터로 인해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체계적으로 의도하지 않거나 잘못된 결과를 생성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하는 현상</a:t>
            </a:r>
          </a:p>
        </p:txBody>
      </p:sp>
      <p:pic>
        <p:nvPicPr>
          <p:cNvPr id="5" name="Picture 6" descr="출처: Jacky Alcine 트위터">
            <a:extLst>
              <a:ext uri="{FF2B5EF4-FFF2-40B4-BE49-F238E27FC236}">
                <a16:creationId xmlns:a16="http://schemas.microsoft.com/office/drawing/2014/main" id="{AC119B45-BE25-C556-F022-F44FAF820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8" t="-1" r="17698" b="-1365"/>
          <a:stretch/>
        </p:blipFill>
        <p:spPr bwMode="auto">
          <a:xfrm>
            <a:off x="7509636" y="3310432"/>
            <a:ext cx="3468744" cy="29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11ABEC-917D-4FC6-BDD0-404432A0E761}"/>
              </a:ext>
            </a:extLst>
          </p:cNvPr>
          <p:cNvGrpSpPr/>
          <p:nvPr/>
        </p:nvGrpSpPr>
        <p:grpSpPr>
          <a:xfrm>
            <a:off x="3400615" y="3151758"/>
            <a:ext cx="883433" cy="1333724"/>
            <a:chOff x="3400615" y="3310366"/>
            <a:chExt cx="883433" cy="1333724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00DF0CF4-C824-CBFD-ED6E-D9187192C0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36" t="12691" r="71517" b="54427"/>
            <a:stretch/>
          </p:blipFill>
          <p:spPr bwMode="auto">
            <a:xfrm>
              <a:off x="3400615" y="3528399"/>
              <a:ext cx="883433" cy="111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5F2AF5-E741-BA15-AA7D-1F8E99C0936E}"/>
                </a:ext>
              </a:extLst>
            </p:cNvPr>
            <p:cNvSpPr txBox="1"/>
            <p:nvPr/>
          </p:nvSpPr>
          <p:spPr>
            <a:xfrm>
              <a:off x="3584090" y="3310366"/>
              <a:ext cx="5164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변호사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C6843D-4785-F07E-3CDC-75AF7ABAB811}"/>
              </a:ext>
            </a:extLst>
          </p:cNvPr>
          <p:cNvGrpSpPr/>
          <p:nvPr/>
        </p:nvGrpSpPr>
        <p:grpSpPr>
          <a:xfrm>
            <a:off x="3318626" y="4806694"/>
            <a:ext cx="955639" cy="1377660"/>
            <a:chOff x="6542277" y="3001400"/>
            <a:chExt cx="675916" cy="97440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D5624FA-40C7-B63A-4D1B-88FF463B06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21" t="64044" r="70925" b="1944"/>
            <a:stretch/>
          </p:blipFill>
          <p:spPr bwMode="auto">
            <a:xfrm>
              <a:off x="6542277" y="3159562"/>
              <a:ext cx="675916" cy="816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CABE79-5A99-0B7A-D08A-0417361CC081}"/>
                </a:ext>
              </a:extLst>
            </p:cNvPr>
            <p:cNvSpPr txBox="1"/>
            <p:nvPr/>
          </p:nvSpPr>
          <p:spPr>
            <a:xfrm>
              <a:off x="6568898" y="3001400"/>
              <a:ext cx="622678" cy="17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설거지 담당자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8201B0-2030-F802-FA95-36302F10EFBA}"/>
              </a:ext>
            </a:extLst>
          </p:cNvPr>
          <p:cNvGrpSpPr/>
          <p:nvPr/>
        </p:nvGrpSpPr>
        <p:grpSpPr>
          <a:xfrm>
            <a:off x="4669602" y="4817469"/>
            <a:ext cx="1107997" cy="1347437"/>
            <a:chOff x="4669602" y="4976077"/>
            <a:chExt cx="1107997" cy="1347437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6688C1E-73D8-5278-6B88-223D69275E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91" t="64043" r="57262" b="3075"/>
            <a:stretch/>
          </p:blipFill>
          <p:spPr bwMode="auto">
            <a:xfrm>
              <a:off x="4781882" y="5207823"/>
              <a:ext cx="883433" cy="111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BC97D9-3ECF-AE60-457D-3FB9803BA8EA}"/>
                </a:ext>
              </a:extLst>
            </p:cNvPr>
            <p:cNvSpPr txBox="1"/>
            <p:nvPr/>
          </p:nvSpPr>
          <p:spPr>
            <a:xfrm>
              <a:off x="4669602" y="4976077"/>
              <a:ext cx="11079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패스트푸드점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kumimoji="0" lang="ko-KR" alt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알바생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DE1FC1-AA23-6933-7072-B03FB71839CB}"/>
              </a:ext>
            </a:extLst>
          </p:cNvPr>
          <p:cNvGrpSpPr/>
          <p:nvPr/>
        </p:nvGrpSpPr>
        <p:grpSpPr>
          <a:xfrm>
            <a:off x="6139998" y="3151758"/>
            <a:ext cx="940973" cy="1339046"/>
            <a:chOff x="6139998" y="3310366"/>
            <a:chExt cx="940973" cy="1339046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19732101-3F8E-19E6-A6AA-520A48272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81" t="12691" r="28990" b="54427"/>
            <a:stretch/>
          </p:blipFill>
          <p:spPr bwMode="auto">
            <a:xfrm>
              <a:off x="6139998" y="3533720"/>
              <a:ext cx="940973" cy="111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95B661-3A1E-75BA-1545-5A6CC7572009}"/>
                </a:ext>
              </a:extLst>
            </p:cNvPr>
            <p:cNvSpPr txBox="1"/>
            <p:nvPr/>
          </p:nvSpPr>
          <p:spPr>
            <a:xfrm>
              <a:off x="6389911" y="3310366"/>
              <a:ext cx="44114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CEO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A9287F-E71E-D9F8-9300-B4D6D3178ED3}"/>
              </a:ext>
            </a:extLst>
          </p:cNvPr>
          <p:cNvGrpSpPr/>
          <p:nvPr/>
        </p:nvGrpSpPr>
        <p:grpSpPr>
          <a:xfrm>
            <a:off x="6098940" y="4806694"/>
            <a:ext cx="856893" cy="1338393"/>
            <a:chOff x="6098940" y="4965302"/>
            <a:chExt cx="856893" cy="1338393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1FF4EE9-8A70-C7FB-9F88-991E2BC8EA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6" t="64044" r="15324" b="3046"/>
            <a:stretch/>
          </p:blipFill>
          <p:spPr bwMode="auto">
            <a:xfrm>
              <a:off x="6098940" y="5187039"/>
              <a:ext cx="856893" cy="1116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C402B8-C64F-AA39-BD07-E99A0FDDCFC2}"/>
                </a:ext>
              </a:extLst>
            </p:cNvPr>
            <p:cNvSpPr txBox="1"/>
            <p:nvPr/>
          </p:nvSpPr>
          <p:spPr>
            <a:xfrm>
              <a:off x="6158535" y="4965302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사회복지사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46D4AA8-2AB4-B65C-9177-673377249132}"/>
              </a:ext>
            </a:extLst>
          </p:cNvPr>
          <p:cNvSpPr/>
          <p:nvPr/>
        </p:nvSpPr>
        <p:spPr>
          <a:xfrm>
            <a:off x="3246970" y="4691144"/>
            <a:ext cx="3915963" cy="1518595"/>
          </a:xfrm>
          <a:prstGeom prst="roundRect">
            <a:avLst>
              <a:gd name="adj" fmla="val 83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66C17-89F9-7EA3-6247-F8406F4862C8}"/>
              </a:ext>
            </a:extLst>
          </p:cNvPr>
          <p:cNvSpPr txBox="1"/>
          <p:nvPr/>
        </p:nvSpPr>
        <p:spPr>
          <a:xfrm>
            <a:off x="4759433" y="4523276"/>
            <a:ext cx="8883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저임금 직업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0A242B-55E8-4F81-F6FF-D6B57654D303}"/>
              </a:ext>
            </a:extLst>
          </p:cNvPr>
          <p:cNvSpPr/>
          <p:nvPr/>
        </p:nvSpPr>
        <p:spPr>
          <a:xfrm>
            <a:off x="3246970" y="3026213"/>
            <a:ext cx="3915963" cy="1518595"/>
          </a:xfrm>
          <a:prstGeom prst="roundRect">
            <a:avLst>
              <a:gd name="adj" fmla="val 83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1429CE-6C5A-18F5-94D8-9F351992C3DA}"/>
              </a:ext>
            </a:extLst>
          </p:cNvPr>
          <p:cNvSpPr txBox="1"/>
          <p:nvPr/>
        </p:nvSpPr>
        <p:spPr>
          <a:xfrm>
            <a:off x="4759433" y="2858345"/>
            <a:ext cx="8883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고임금 직업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5EA813-4BCC-8A58-85F0-C22D86205A82}"/>
              </a:ext>
            </a:extLst>
          </p:cNvPr>
          <p:cNvGrpSpPr/>
          <p:nvPr/>
        </p:nvGrpSpPr>
        <p:grpSpPr>
          <a:xfrm>
            <a:off x="4770307" y="3151758"/>
            <a:ext cx="883433" cy="1358502"/>
            <a:chOff x="4770307" y="3310366"/>
            <a:chExt cx="883433" cy="1358502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214007F-5138-C292-8A6C-6DC7435F1F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35" t="12691" r="43419" b="53826"/>
            <a:stretch/>
          </p:blipFill>
          <p:spPr bwMode="auto">
            <a:xfrm>
              <a:off x="4770307" y="3532769"/>
              <a:ext cx="883433" cy="1136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A38451-9EBB-ECC7-32E4-4F0DC407A69B}"/>
                </a:ext>
              </a:extLst>
            </p:cNvPr>
            <p:cNvSpPr txBox="1"/>
            <p:nvPr/>
          </p:nvSpPr>
          <p:spPr>
            <a:xfrm>
              <a:off x="5009083" y="3310366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084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GPT-3.5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InstructGPT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7FC6F1-ECC3-AFBB-7C0F-DC251378AC5D}"/>
              </a:ext>
            </a:extLst>
          </p:cNvPr>
          <p:cNvSpPr txBox="1"/>
          <p:nvPr/>
        </p:nvSpPr>
        <p:spPr>
          <a:xfrm>
            <a:off x="3046627" y="1901619"/>
            <a:ext cx="6336470" cy="751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인간 피드백 기반 강화학습</a:t>
            </a:r>
            <a:r>
              <a:rPr lang="en-US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7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(RLHF, Reinforcement Learning from Human Feedback)</a:t>
            </a:r>
            <a:endParaRPr kumimoji="0" lang="ko-Kore-KR" altLang="en-US" sz="17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35556-5FF0-FEF0-6096-9BFB7DA87599}"/>
              </a:ext>
            </a:extLst>
          </p:cNvPr>
          <p:cNvSpPr txBox="1"/>
          <p:nvPr/>
        </p:nvSpPr>
        <p:spPr>
          <a:xfrm>
            <a:off x="7529686" y="3630554"/>
            <a:ext cx="3706821" cy="1782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편향되거나 잘못됨 문장을 생성하는</a:t>
            </a:r>
            <a:endParaRPr lang="en-US" altLang="ko-KR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GPT-3</a:t>
            </a:r>
            <a:r>
              <a:rPr lang="ko-KR" altLang="en-US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</a:t>
            </a:r>
            <a:r>
              <a:rPr lang="en-US" altLang="ko-KR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한계를 개선</a:t>
            </a:r>
            <a:endParaRPr lang="en-US" altLang="ko-KR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선호도를 보상신호로</a:t>
            </a:r>
            <a:endParaRPr lang="en-US" altLang="ko-KR" b="1" kern="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사용하여 모델 학습</a:t>
            </a:r>
            <a:endParaRPr lang="en-US" altLang="ko-KR" b="1" kern="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34BB4-85CE-FD3E-8549-51D44E39EE25}"/>
              </a:ext>
            </a:extLst>
          </p:cNvPr>
          <p:cNvSpPr/>
          <p:nvPr/>
        </p:nvSpPr>
        <p:spPr>
          <a:xfrm>
            <a:off x="4407164" y="1917668"/>
            <a:ext cx="3619235" cy="372334"/>
          </a:xfrm>
          <a:prstGeom prst="rect">
            <a:avLst/>
          </a:prstGeom>
          <a:solidFill>
            <a:srgbClr val="FF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50E500-E050-6371-8B60-CB2E0E8E2366}"/>
              </a:ext>
            </a:extLst>
          </p:cNvPr>
          <p:cNvGrpSpPr/>
          <p:nvPr/>
        </p:nvGrpSpPr>
        <p:grpSpPr>
          <a:xfrm>
            <a:off x="1411738" y="3019911"/>
            <a:ext cx="5838292" cy="3205190"/>
            <a:chOff x="1934055" y="1562606"/>
            <a:chExt cx="7700091" cy="42273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0441B3-ED41-E5E6-1E6A-83657A260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4055" y="1564731"/>
              <a:ext cx="2629612" cy="422518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F1C301-42CA-DA81-8D35-301626F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3152" y="1562606"/>
              <a:ext cx="2348917" cy="422234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4D04A9-7DE9-ABF3-EF73-6DEEEE36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8241" y="1562606"/>
              <a:ext cx="2515905" cy="4222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6270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9A992A-E507-9F30-9EA8-A32661EE79E3}"/>
              </a:ext>
            </a:extLst>
          </p:cNvPr>
          <p:cNvCxnSpPr/>
          <p:nvPr/>
        </p:nvCxnSpPr>
        <p:spPr>
          <a:xfrm>
            <a:off x="1334769" y="4268047"/>
            <a:ext cx="98628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3FBC56-39A4-B08F-D452-6A0EB4043847}"/>
              </a:ext>
            </a:extLst>
          </p:cNvPr>
          <p:cNvGrpSpPr/>
          <p:nvPr/>
        </p:nvGrpSpPr>
        <p:grpSpPr>
          <a:xfrm>
            <a:off x="1411112" y="2593681"/>
            <a:ext cx="1144440" cy="2191251"/>
            <a:chOff x="1411112" y="2593681"/>
            <a:chExt cx="1144440" cy="219125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8C0FB35-B2D9-05BC-0E18-A5D47A586039}"/>
                </a:ext>
              </a:extLst>
            </p:cNvPr>
            <p:cNvGrpSpPr/>
            <p:nvPr/>
          </p:nvGrpSpPr>
          <p:grpSpPr>
            <a:xfrm>
              <a:off x="1411112" y="2593681"/>
              <a:ext cx="1144440" cy="2191251"/>
              <a:chOff x="1967990" y="2035568"/>
              <a:chExt cx="1040400" cy="19920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092BCCB-206A-1358-482B-59302F9C8C9C}"/>
                  </a:ext>
                </a:extLst>
              </p:cNvPr>
              <p:cNvSpPr txBox="1"/>
              <p:nvPr/>
            </p:nvSpPr>
            <p:spPr>
              <a:xfrm>
                <a:off x="2136171" y="3627504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2018</a:t>
                </a:r>
              </a:p>
            </p:txBody>
          </p:sp>
          <p:pic>
            <p:nvPicPr>
              <p:cNvPr id="43" name="Picture 2" descr="Language Unsupervised">
                <a:extLst>
                  <a:ext uri="{FF2B5EF4-FFF2-40B4-BE49-F238E27FC236}">
                    <a16:creationId xmlns:a16="http://schemas.microsoft.com/office/drawing/2014/main" id="{90252C9F-5BF4-58B2-83B8-7FD833920E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7990" y="2368145"/>
                <a:ext cx="1040400" cy="104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31F6832-DA0B-B431-C296-AA9FEC8E9161}"/>
                  </a:ext>
                </a:extLst>
              </p:cNvPr>
              <p:cNvSpPr txBox="1"/>
              <p:nvPr/>
            </p:nvSpPr>
            <p:spPr>
              <a:xfrm>
                <a:off x="2114241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GPT-1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02B8E7B-E701-9AB9-A7AE-18F626E486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84279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9FBAA9-29B7-114B-ADAF-F89CDA01053C}"/>
              </a:ext>
            </a:extLst>
          </p:cNvPr>
          <p:cNvGrpSpPr/>
          <p:nvPr/>
        </p:nvGrpSpPr>
        <p:grpSpPr>
          <a:xfrm>
            <a:off x="2775849" y="2593681"/>
            <a:ext cx="1146539" cy="2191251"/>
            <a:chOff x="3385124" y="2593681"/>
            <a:chExt cx="1146539" cy="21912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A864A45-016D-D3FD-D009-0AEE77B084E5}"/>
                </a:ext>
              </a:extLst>
            </p:cNvPr>
            <p:cNvGrpSpPr/>
            <p:nvPr/>
          </p:nvGrpSpPr>
          <p:grpSpPr>
            <a:xfrm>
              <a:off x="3385124" y="2593681"/>
              <a:ext cx="1146539" cy="2191251"/>
              <a:chOff x="2864619" y="2035568"/>
              <a:chExt cx="1042308" cy="1992046"/>
            </a:xfrm>
          </p:grpSpPr>
          <p:pic>
            <p:nvPicPr>
              <p:cNvPr id="38" name="Picture 4" descr="Better Language Models">
                <a:extLst>
                  <a:ext uri="{FF2B5EF4-FFF2-40B4-BE49-F238E27FC236}">
                    <a16:creationId xmlns:a16="http://schemas.microsoft.com/office/drawing/2014/main" id="{2574E121-BB63-1C2E-A106-006BA8295C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4619" y="2368145"/>
                <a:ext cx="1042308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B3C4BF1-5F41-41B2-B27D-78069C3FE898}"/>
                  </a:ext>
                </a:extLst>
              </p:cNvPr>
              <p:cNvGrpSpPr/>
              <p:nvPr/>
            </p:nvGrpSpPr>
            <p:grpSpPr>
              <a:xfrm>
                <a:off x="3011824" y="2035568"/>
                <a:ext cx="747898" cy="1992046"/>
                <a:chOff x="2114241" y="2035568"/>
                <a:chExt cx="747898" cy="1992046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62BFF87-784D-24C9-B1BE-4C1C546475D3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2019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8B5AF8-CC4F-5613-8E73-F1C1B9F133FD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GPT-2</a:t>
                  </a:r>
                </a:p>
              </p:txBody>
            </p:sp>
          </p:grp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CF85AB5-13D9-612C-9A9C-40C3C4C2662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59340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470FBF-7AE7-9BFE-4884-3C3B78D0EBC7}"/>
              </a:ext>
            </a:extLst>
          </p:cNvPr>
          <p:cNvGrpSpPr/>
          <p:nvPr/>
        </p:nvGrpSpPr>
        <p:grpSpPr>
          <a:xfrm>
            <a:off x="4412405" y="2593681"/>
            <a:ext cx="1148400" cy="2191251"/>
            <a:chOff x="4987279" y="2593681"/>
            <a:chExt cx="1148400" cy="219125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0FBA79-09D9-65DE-9C96-2E086E8EFFA9}"/>
                </a:ext>
              </a:extLst>
            </p:cNvPr>
            <p:cNvGrpSpPr/>
            <p:nvPr/>
          </p:nvGrpSpPr>
          <p:grpSpPr>
            <a:xfrm>
              <a:off x="4987279" y="2593681"/>
              <a:ext cx="1148400" cy="2191251"/>
              <a:chOff x="5227729" y="1881167"/>
              <a:chExt cx="1044000" cy="1992046"/>
            </a:xfrm>
          </p:grpSpPr>
          <p:pic>
            <p:nvPicPr>
              <p:cNvPr id="34" name="Picture 6" descr="Language Models Are Few Shot Learners">
                <a:extLst>
                  <a:ext uri="{FF2B5EF4-FFF2-40B4-BE49-F238E27FC236}">
                    <a16:creationId xmlns:a16="http://schemas.microsoft.com/office/drawing/2014/main" id="{4E8871C6-006F-C2FA-C5FD-5369659FC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7729" y="2213744"/>
                <a:ext cx="1044000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EADDFAC8-BBFB-F745-5056-4EC0689EEA61}"/>
                  </a:ext>
                </a:extLst>
              </p:cNvPr>
              <p:cNvGrpSpPr/>
              <p:nvPr/>
            </p:nvGrpSpPr>
            <p:grpSpPr>
              <a:xfrm>
                <a:off x="5376626" y="1881167"/>
                <a:ext cx="747898" cy="1992046"/>
                <a:chOff x="2114241" y="2035568"/>
                <a:chExt cx="747898" cy="1992046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20E668-11BC-E4C1-C5ED-CF6CDB3366DC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2020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84FBE1A-C5C9-AC19-173F-37261C9D3C44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GPT-3</a:t>
                  </a:r>
                </a:p>
              </p:txBody>
            </p:sp>
          </p:grp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723FBF5-CB00-DDD3-B78A-FDAC8984EC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51541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30123A-2139-4B39-BE6A-FDFB4C844C5C}"/>
              </a:ext>
            </a:extLst>
          </p:cNvPr>
          <p:cNvGrpSpPr/>
          <p:nvPr/>
        </p:nvGrpSpPr>
        <p:grpSpPr>
          <a:xfrm>
            <a:off x="5626502" y="2594877"/>
            <a:ext cx="2474655" cy="2164933"/>
            <a:chOff x="6541908" y="2594877"/>
            <a:chExt cx="2474655" cy="216493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1A16BF-C06B-5E77-E276-ED7E0998FB93}"/>
                </a:ext>
              </a:extLst>
            </p:cNvPr>
            <p:cNvGrpSpPr/>
            <p:nvPr/>
          </p:nvGrpSpPr>
          <p:grpSpPr>
            <a:xfrm>
              <a:off x="6541908" y="2594877"/>
              <a:ext cx="2474655" cy="2164933"/>
              <a:chOff x="5606378" y="2023569"/>
              <a:chExt cx="2249687" cy="196812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5A8515-DC08-2312-26FD-861BD6FFBEC1}"/>
                  </a:ext>
                </a:extLst>
              </p:cNvPr>
              <p:cNvSpPr txBox="1"/>
              <p:nvPr/>
            </p:nvSpPr>
            <p:spPr>
              <a:xfrm>
                <a:off x="6427851" y="3591580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2022</a:t>
                </a: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92FD788-4BAD-BE82-8340-9CB290AB117C}"/>
                  </a:ext>
                </a:extLst>
              </p:cNvPr>
              <p:cNvGrpSpPr/>
              <p:nvPr/>
            </p:nvGrpSpPr>
            <p:grpSpPr>
              <a:xfrm>
                <a:off x="5606378" y="2023569"/>
                <a:ext cx="2249687" cy="1374665"/>
                <a:chOff x="5606378" y="2023569"/>
                <a:chExt cx="2249687" cy="1374665"/>
              </a:xfrm>
            </p:grpSpPr>
            <p:pic>
              <p:nvPicPr>
                <p:cNvPr id="30" name="Picture 8" descr="Aligning Language Models To Follow Instructions">
                  <a:extLst>
                    <a:ext uri="{FF2B5EF4-FFF2-40B4-BE49-F238E27FC236}">
                      <a16:creationId xmlns:a16="http://schemas.microsoft.com/office/drawing/2014/main" id="{535F4CA4-3ADA-CBED-C21D-4D2A04A096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1879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10" descr="ChatGPT graphic">
                  <a:extLst>
                    <a:ext uri="{FF2B5EF4-FFF2-40B4-BE49-F238E27FC236}">
                      <a16:creationId xmlns:a16="http://schemas.microsoft.com/office/drawing/2014/main" id="{1CE09675-9FBD-E7E1-44EA-92673FCE1B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2065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F81530-5CFC-85C4-384E-A47E8F817EC3}"/>
                    </a:ext>
                  </a:extLst>
                </p:cNvPr>
                <p:cNvSpPr txBox="1"/>
                <p:nvPr/>
              </p:nvSpPr>
              <p:spPr>
                <a:xfrm>
                  <a:off x="5606378" y="2023569"/>
                  <a:ext cx="1255007" cy="335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InstructGPT</a:t>
                  </a:r>
                  <a:endParaRPr lang="en-US" altLang="ko-KR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DD7D1D9-4686-C046-8F0A-40CC88927AA9}"/>
                    </a:ext>
                  </a:extLst>
                </p:cNvPr>
                <p:cNvSpPr txBox="1"/>
                <p:nvPr/>
              </p:nvSpPr>
              <p:spPr>
                <a:xfrm>
                  <a:off x="6838545" y="2035568"/>
                  <a:ext cx="991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ChatGPT</a:t>
                  </a:r>
                  <a:endParaRPr lang="en-US" altLang="ko-KR" dirty="0"/>
                </a:p>
              </p:txBody>
            </p:sp>
          </p:grp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DC26C83-1B36-A2DF-E1D0-DBC0F1D5059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33698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GPT-4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0F4573-9450-A19E-861A-69315565BBA9}"/>
              </a:ext>
            </a:extLst>
          </p:cNvPr>
          <p:cNvGrpSpPr/>
          <p:nvPr/>
        </p:nvGrpSpPr>
        <p:grpSpPr>
          <a:xfrm>
            <a:off x="8444958" y="2593681"/>
            <a:ext cx="1148400" cy="2191251"/>
            <a:chOff x="9988249" y="1880211"/>
            <a:chExt cx="1044000" cy="1992046"/>
          </a:xfrm>
        </p:grpSpPr>
        <p:pic>
          <p:nvPicPr>
            <p:cNvPr id="24" name="Picture 12" descr="GPT-4">
              <a:extLst>
                <a:ext uri="{FF2B5EF4-FFF2-40B4-BE49-F238E27FC236}">
                  <a16:creationId xmlns:a16="http://schemas.microsoft.com/office/drawing/2014/main" id="{95480670-19CE-8C25-DA32-D7DB5B304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8249" y="2212468"/>
              <a:ext cx="1044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D1F95BF-1A99-F810-D6F1-46769B4F9AC6}"/>
                </a:ext>
              </a:extLst>
            </p:cNvPr>
            <p:cNvGrpSpPr/>
            <p:nvPr/>
          </p:nvGrpSpPr>
          <p:grpSpPr>
            <a:xfrm>
              <a:off x="10137146" y="1880211"/>
              <a:ext cx="747898" cy="1992046"/>
              <a:chOff x="2168117" y="2035568"/>
              <a:chExt cx="747898" cy="19920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73DAA4-5B6B-003C-6326-E3E393B07917}"/>
                  </a:ext>
                </a:extLst>
              </p:cNvPr>
              <p:cNvSpPr txBox="1"/>
              <p:nvPr/>
            </p:nvSpPr>
            <p:spPr>
              <a:xfrm>
                <a:off x="2190047" y="3627504"/>
                <a:ext cx="7040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D9A6F8-8361-6405-770E-FB58462F9A5E}"/>
                  </a:ext>
                </a:extLst>
              </p:cNvPr>
              <p:cNvSpPr txBox="1"/>
              <p:nvPr/>
            </p:nvSpPr>
            <p:spPr>
              <a:xfrm>
                <a:off x="2168117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GPT-4</a:t>
                </a:r>
              </a:p>
            </p:txBody>
          </p:sp>
        </p:grp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1C9B62-0C0A-55C5-6B82-1AF8F3BFC1F5}"/>
              </a:ext>
            </a:extLst>
          </p:cNvPr>
          <p:cNvCxnSpPr>
            <a:cxnSpLocks/>
          </p:cNvCxnSpPr>
          <p:nvPr/>
        </p:nvCxnSpPr>
        <p:spPr>
          <a:xfrm rot="16200000">
            <a:off x="8935466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861362-CB9F-55B1-9680-7AE92EC05145}"/>
              </a:ext>
            </a:extLst>
          </p:cNvPr>
          <p:cNvSpPr/>
          <p:nvPr/>
        </p:nvSpPr>
        <p:spPr>
          <a:xfrm>
            <a:off x="8210910" y="2207172"/>
            <a:ext cx="1640329" cy="2732686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1F7003-5F9A-516D-FD02-CB434FB55832}"/>
              </a:ext>
            </a:extLst>
          </p:cNvPr>
          <p:cNvGrpSpPr/>
          <p:nvPr/>
        </p:nvGrpSpPr>
        <p:grpSpPr>
          <a:xfrm>
            <a:off x="10055864" y="2593681"/>
            <a:ext cx="960519" cy="2151240"/>
            <a:chOff x="2105467" y="2035568"/>
            <a:chExt cx="873199" cy="195567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7639362-E94C-998B-45EB-9E04CFF365E6}"/>
                </a:ext>
              </a:extLst>
            </p:cNvPr>
            <p:cNvSpPr txBox="1"/>
            <p:nvPr/>
          </p:nvSpPr>
          <p:spPr>
            <a:xfrm>
              <a:off x="2201647" y="3627504"/>
              <a:ext cx="680839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2024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26DE35-BF50-BD6B-7E6F-936A4173AA78}"/>
                </a:ext>
              </a:extLst>
            </p:cNvPr>
            <p:cNvSpPr txBox="1"/>
            <p:nvPr/>
          </p:nvSpPr>
          <p:spPr>
            <a:xfrm>
              <a:off x="2105467" y="2035568"/>
              <a:ext cx="87319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GPT-4o</a:t>
              </a:r>
            </a:p>
          </p:txBody>
        </p:sp>
      </p:grpSp>
      <p:pic>
        <p:nvPicPr>
          <p:cNvPr id="1026" name="Picture 2" descr="OpenAI Introduces ChatGPT-4o: A Comprehensive Look at OpenAI's New Model |  by Bernard Loki &quot;AI VISIONARY&quot; | May, 2024 | Medium">
            <a:extLst>
              <a:ext uri="{FF2B5EF4-FFF2-40B4-BE49-F238E27FC236}">
                <a16:creationId xmlns:a16="http://schemas.microsoft.com/office/drawing/2014/main" id="{E9FBCD32-7CDD-CC9C-CF3C-52C8CF22C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7" r="20586"/>
          <a:stretch/>
        </p:blipFill>
        <p:spPr bwMode="auto">
          <a:xfrm>
            <a:off x="9953357" y="2968710"/>
            <a:ext cx="1213422" cy="11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8744209-F050-F9DA-2E6D-F884BE42823B}"/>
              </a:ext>
            </a:extLst>
          </p:cNvPr>
          <p:cNvCxnSpPr>
            <a:cxnSpLocks/>
          </p:cNvCxnSpPr>
          <p:nvPr/>
        </p:nvCxnSpPr>
        <p:spPr>
          <a:xfrm rot="16200000">
            <a:off x="10425360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4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Multi-modal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을 지원하는 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GPT-4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6038F60-9218-4D2E-80BB-2D3121566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209" y="1796276"/>
            <a:ext cx="3416476" cy="404515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6D980E8-35F0-37BC-67F4-90AD038E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85" y="2101912"/>
            <a:ext cx="4093369" cy="33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0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26FC3E-7977-9DF4-3E0A-416AD53C5726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78DA3-3A43-10FA-64E6-327536EF087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와의 대화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4CBA75-1BA5-8519-3D56-C24DC87F8BF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52FC1197-F6A6-9566-9516-362E926F13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112B573-C754-773F-3C5D-880EEB3AC45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" name="온라인 미디어 4" title="한국어 너무 잘하니까 느낌 확 다르네요; ChatGPT 고급 음성 모드 사용기  / 오목교 전자상가 Ep.218">
            <a:hlinkClick r:id="" action="ppaction://media"/>
            <a:extLst>
              <a:ext uri="{FF2B5EF4-FFF2-40B4-BE49-F238E27FC236}">
                <a16:creationId xmlns:a16="http://schemas.microsoft.com/office/drawing/2014/main" id="{B58554F5-7B53-3D45-396A-026335979F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88382" y="1772530"/>
            <a:ext cx="7815236" cy="44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Multi-modal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과 음성까지 지원하는 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GPT-4o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50" name="Picture 2" descr="GPT-4o의 등장과 AI 기술 경쟁">
            <a:extLst>
              <a:ext uri="{FF2B5EF4-FFF2-40B4-BE49-F238E27FC236}">
                <a16:creationId xmlns:a16="http://schemas.microsoft.com/office/drawing/2014/main" id="{9628F3C0-5EE1-F652-DCCB-EB277471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37" y="2630658"/>
            <a:ext cx="4358251" cy="245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2F15CA-A171-96F5-9E54-A7677479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630658"/>
            <a:ext cx="4332849" cy="24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50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o1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(2024.09)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780C25B-4D79-A162-F9F9-84F129BA03E0}"/>
              </a:ext>
            </a:extLst>
          </p:cNvPr>
          <p:cNvGrpSpPr/>
          <p:nvPr/>
        </p:nvGrpSpPr>
        <p:grpSpPr>
          <a:xfrm>
            <a:off x="2702558" y="1730710"/>
            <a:ext cx="7127242" cy="1573209"/>
            <a:chOff x="1334769" y="1898356"/>
            <a:chExt cx="9862820" cy="217703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9A992A-E507-9F30-9EA8-A32661EE79E3}"/>
                </a:ext>
              </a:extLst>
            </p:cNvPr>
            <p:cNvCxnSpPr/>
            <p:nvPr/>
          </p:nvCxnSpPr>
          <p:spPr>
            <a:xfrm>
              <a:off x="1334769" y="3572722"/>
              <a:ext cx="98628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D3FBC56-39A4-B08F-D452-6A0EB4043847}"/>
                </a:ext>
              </a:extLst>
            </p:cNvPr>
            <p:cNvGrpSpPr/>
            <p:nvPr/>
          </p:nvGrpSpPr>
          <p:grpSpPr>
            <a:xfrm>
              <a:off x="1411112" y="1898356"/>
              <a:ext cx="1144440" cy="2177038"/>
              <a:chOff x="1411112" y="2593681"/>
              <a:chExt cx="1144440" cy="217703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8C0FB35-B2D9-05BC-0E18-A5D47A586039}"/>
                  </a:ext>
                </a:extLst>
              </p:cNvPr>
              <p:cNvGrpSpPr/>
              <p:nvPr/>
            </p:nvGrpSpPr>
            <p:grpSpPr>
              <a:xfrm>
                <a:off x="1411112" y="2593681"/>
                <a:ext cx="1144440" cy="2177038"/>
                <a:chOff x="1967990" y="2035568"/>
                <a:chExt cx="1040400" cy="1979125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092BCCB-206A-1358-482B-59302F9C8C9C}"/>
                    </a:ext>
                  </a:extLst>
                </p:cNvPr>
                <p:cNvSpPr txBox="1"/>
                <p:nvPr/>
              </p:nvSpPr>
              <p:spPr>
                <a:xfrm>
                  <a:off x="2121974" y="3627504"/>
                  <a:ext cx="732432" cy="387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2018</a:t>
                  </a:r>
                </a:p>
              </p:txBody>
            </p:sp>
            <p:pic>
              <p:nvPicPr>
                <p:cNvPr id="43" name="Picture 2" descr="Language Unsupervised">
                  <a:extLst>
                    <a:ext uri="{FF2B5EF4-FFF2-40B4-BE49-F238E27FC236}">
                      <a16:creationId xmlns:a16="http://schemas.microsoft.com/office/drawing/2014/main" id="{90252C9F-5BF4-58B2-83B8-7FD833920E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7990" y="2368145"/>
                  <a:ext cx="1040400" cy="1042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31F6832-DA0B-B431-C296-AA9FEC8E9161}"/>
                    </a:ext>
                  </a:extLst>
                </p:cNvPr>
                <p:cNvSpPr txBox="1"/>
                <p:nvPr/>
              </p:nvSpPr>
              <p:spPr>
                <a:xfrm>
                  <a:off x="2104833" y="2035568"/>
                  <a:ext cx="766713" cy="3484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GPT-1</a:t>
                  </a:r>
                </a:p>
              </p:txBody>
            </p:sp>
          </p:grp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02B8E7B-E701-9AB9-A7AE-18F626E486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884279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69FBAA9-29B7-114B-ADAF-F89CDA01053C}"/>
                </a:ext>
              </a:extLst>
            </p:cNvPr>
            <p:cNvGrpSpPr/>
            <p:nvPr/>
          </p:nvGrpSpPr>
          <p:grpSpPr>
            <a:xfrm>
              <a:off x="2775849" y="1898356"/>
              <a:ext cx="1146539" cy="2177038"/>
              <a:chOff x="3385124" y="2593681"/>
              <a:chExt cx="1146539" cy="21770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A864A45-016D-D3FD-D009-0AEE77B084E5}"/>
                  </a:ext>
                </a:extLst>
              </p:cNvPr>
              <p:cNvGrpSpPr/>
              <p:nvPr/>
            </p:nvGrpSpPr>
            <p:grpSpPr>
              <a:xfrm>
                <a:off x="3385124" y="2593681"/>
                <a:ext cx="1146539" cy="2177038"/>
                <a:chOff x="2864619" y="2035568"/>
                <a:chExt cx="1042308" cy="1979125"/>
              </a:xfrm>
            </p:grpSpPr>
            <p:pic>
              <p:nvPicPr>
                <p:cNvPr id="38" name="Picture 4" descr="Better Language Models">
                  <a:extLst>
                    <a:ext uri="{FF2B5EF4-FFF2-40B4-BE49-F238E27FC236}">
                      <a16:creationId xmlns:a16="http://schemas.microsoft.com/office/drawing/2014/main" id="{2574E121-BB63-1C2E-A106-006BA8295C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4619" y="2368145"/>
                  <a:ext cx="1042308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CB3C4BF1-5F41-41B2-B27D-78069C3FE898}"/>
                    </a:ext>
                  </a:extLst>
                </p:cNvPr>
                <p:cNvGrpSpPr/>
                <p:nvPr/>
              </p:nvGrpSpPr>
              <p:grpSpPr>
                <a:xfrm>
                  <a:off x="3002416" y="2035568"/>
                  <a:ext cx="766713" cy="1979125"/>
                  <a:chOff x="2104833" y="2035568"/>
                  <a:chExt cx="766713" cy="197912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62BFF87-784D-24C9-B1BE-4C1C546475D3}"/>
                      </a:ext>
                    </a:extLst>
                  </p:cNvPr>
                  <p:cNvSpPr txBox="1"/>
                  <p:nvPr/>
                </p:nvSpPr>
                <p:spPr>
                  <a:xfrm>
                    <a:off x="2121971" y="3627504"/>
                    <a:ext cx="732432" cy="3871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2019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A8B5AF8-CC4F-5613-8E73-F1C1B9F133FD}"/>
                      </a:ext>
                    </a:extLst>
                  </p:cNvPr>
                  <p:cNvSpPr txBox="1"/>
                  <p:nvPr/>
                </p:nvSpPr>
                <p:spPr>
                  <a:xfrm>
                    <a:off x="2104833" y="2035568"/>
                    <a:ext cx="766713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/>
                      <a:t>GPT-2</a:t>
                    </a:r>
                  </a:p>
                </p:txBody>
              </p:sp>
            </p:grp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CF85AB5-13D9-612C-9A9C-40C3C4C266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859340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8470FBF-7AE7-9BFE-4884-3C3B78D0EBC7}"/>
                </a:ext>
              </a:extLst>
            </p:cNvPr>
            <p:cNvGrpSpPr/>
            <p:nvPr/>
          </p:nvGrpSpPr>
          <p:grpSpPr>
            <a:xfrm>
              <a:off x="4412405" y="1898356"/>
              <a:ext cx="1148400" cy="2177038"/>
              <a:chOff x="4987279" y="2593681"/>
              <a:chExt cx="1148400" cy="217703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40FBA79-09D9-65DE-9C96-2E086E8EFFA9}"/>
                  </a:ext>
                </a:extLst>
              </p:cNvPr>
              <p:cNvGrpSpPr/>
              <p:nvPr/>
            </p:nvGrpSpPr>
            <p:grpSpPr>
              <a:xfrm>
                <a:off x="4987279" y="2593681"/>
                <a:ext cx="1148400" cy="2177038"/>
                <a:chOff x="5227729" y="1881167"/>
                <a:chExt cx="1044000" cy="1979125"/>
              </a:xfrm>
            </p:grpSpPr>
            <p:pic>
              <p:nvPicPr>
                <p:cNvPr id="34" name="Picture 6" descr="Language Models Are Few Shot Learners">
                  <a:extLst>
                    <a:ext uri="{FF2B5EF4-FFF2-40B4-BE49-F238E27FC236}">
                      <a16:creationId xmlns:a16="http://schemas.microsoft.com/office/drawing/2014/main" id="{4E8871C6-006F-C2FA-C5FD-5369659FC5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27729" y="221374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EADDFAC8-BBFB-F745-5056-4EC0689EEA61}"/>
                    </a:ext>
                  </a:extLst>
                </p:cNvPr>
                <p:cNvGrpSpPr/>
                <p:nvPr/>
              </p:nvGrpSpPr>
              <p:grpSpPr>
                <a:xfrm>
                  <a:off x="5367218" y="1881167"/>
                  <a:ext cx="766713" cy="1979125"/>
                  <a:chOff x="2104833" y="2035568"/>
                  <a:chExt cx="766713" cy="1979125"/>
                </a:xfrm>
              </p:grpSpPr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520E668-11BC-E4C1-C5ED-CF6CDB3366DC}"/>
                      </a:ext>
                    </a:extLst>
                  </p:cNvPr>
                  <p:cNvSpPr txBox="1"/>
                  <p:nvPr/>
                </p:nvSpPr>
                <p:spPr>
                  <a:xfrm>
                    <a:off x="2121971" y="3627504"/>
                    <a:ext cx="732432" cy="3871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2020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84FBE1A-C5C9-AC19-173F-37261C9D3C4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4833" y="2035568"/>
                    <a:ext cx="766713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/>
                      <a:t>GPT-3</a:t>
                    </a:r>
                  </a:p>
                </p:txBody>
              </p:sp>
            </p:grp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723FBF5-CB00-DDD3-B78A-FDAC8984EC5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451541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F30123A-2139-4B39-BE6A-FDFB4C844C5C}"/>
                </a:ext>
              </a:extLst>
            </p:cNvPr>
            <p:cNvGrpSpPr/>
            <p:nvPr/>
          </p:nvGrpSpPr>
          <p:grpSpPr>
            <a:xfrm>
              <a:off x="5636634" y="1899552"/>
              <a:ext cx="2464523" cy="2150720"/>
              <a:chOff x="6552040" y="2594877"/>
              <a:chExt cx="2464523" cy="215072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01A16BF-C06B-5E77-E276-ED7E0998FB93}"/>
                  </a:ext>
                </a:extLst>
              </p:cNvPr>
              <p:cNvGrpSpPr/>
              <p:nvPr/>
            </p:nvGrpSpPr>
            <p:grpSpPr>
              <a:xfrm>
                <a:off x="6552040" y="2594877"/>
                <a:ext cx="2464523" cy="2150720"/>
                <a:chOff x="5615589" y="2023569"/>
                <a:chExt cx="2240476" cy="1955200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5A8515-DC08-2312-26FD-861BD6FFBEC1}"/>
                    </a:ext>
                  </a:extLst>
                </p:cNvPr>
                <p:cNvSpPr txBox="1"/>
                <p:nvPr/>
              </p:nvSpPr>
              <p:spPr>
                <a:xfrm>
                  <a:off x="6413655" y="3591580"/>
                  <a:ext cx="732432" cy="387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2022</a:t>
                  </a: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92FD788-4BAD-BE82-8340-9CB290AB117C}"/>
                    </a:ext>
                  </a:extLst>
                </p:cNvPr>
                <p:cNvGrpSpPr/>
                <p:nvPr/>
              </p:nvGrpSpPr>
              <p:grpSpPr>
                <a:xfrm>
                  <a:off x="5615589" y="2023569"/>
                  <a:ext cx="2240476" cy="1374665"/>
                  <a:chOff x="5615589" y="2023569"/>
                  <a:chExt cx="2240476" cy="1374665"/>
                </a:xfrm>
              </p:grpSpPr>
              <p:pic>
                <p:nvPicPr>
                  <p:cNvPr id="30" name="Picture 8" descr="Aligning Language Models To Follow Instructions">
                    <a:extLst>
                      <a:ext uri="{FF2B5EF4-FFF2-40B4-BE49-F238E27FC236}">
                        <a16:creationId xmlns:a16="http://schemas.microsoft.com/office/drawing/2014/main" id="{535F4CA4-3ADA-CBED-C21D-4D2A04A096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11879" y="2354234"/>
                    <a:ext cx="1044000" cy="104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0" descr="ChatGPT graphic">
                    <a:extLst>
                      <a:ext uri="{FF2B5EF4-FFF2-40B4-BE49-F238E27FC236}">
                        <a16:creationId xmlns:a16="http://schemas.microsoft.com/office/drawing/2014/main" id="{1CE09675-9FBD-E7E1-44EA-92673FCE1B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12065" y="2354234"/>
                    <a:ext cx="1044000" cy="104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DF81530-5CFC-85C4-384E-A47E8F817EC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5589" y="2023569"/>
                    <a:ext cx="1236583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 err="1"/>
                      <a:t>InstructGPT</a:t>
                    </a:r>
                    <a:endParaRPr lang="en-US" altLang="ko-KR" sz="1200" dirty="0"/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DD7D1D9-4686-C046-8F0A-40CC88927AA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1812" y="2035568"/>
                    <a:ext cx="984509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 err="1"/>
                      <a:t>ChatGPT</a:t>
                    </a:r>
                    <a:endParaRPr lang="en-US" altLang="ko-KR" sz="1200" dirty="0"/>
                  </a:p>
                </p:txBody>
              </p:sp>
            </p:grp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DC26C83-1B36-A2DF-E1D0-DBC0F1D5059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733698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F0F4573-9450-A19E-861A-69315565BBA9}"/>
                </a:ext>
              </a:extLst>
            </p:cNvPr>
            <p:cNvGrpSpPr/>
            <p:nvPr/>
          </p:nvGrpSpPr>
          <p:grpSpPr>
            <a:xfrm>
              <a:off x="8444958" y="1898356"/>
              <a:ext cx="1148400" cy="2177038"/>
              <a:chOff x="9988249" y="1880211"/>
              <a:chExt cx="1044000" cy="1979125"/>
            </a:xfrm>
          </p:grpSpPr>
          <p:pic>
            <p:nvPicPr>
              <p:cNvPr id="24" name="Picture 12" descr="GPT-4">
                <a:extLst>
                  <a:ext uri="{FF2B5EF4-FFF2-40B4-BE49-F238E27FC236}">
                    <a16:creationId xmlns:a16="http://schemas.microsoft.com/office/drawing/2014/main" id="{95480670-19CE-8C25-DA32-D7DB5B3040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8249" y="2212468"/>
                <a:ext cx="1044000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D1F95BF-1A99-F810-D6F1-46769B4F9AC6}"/>
                  </a:ext>
                </a:extLst>
              </p:cNvPr>
              <p:cNvGrpSpPr/>
              <p:nvPr/>
            </p:nvGrpSpPr>
            <p:grpSpPr>
              <a:xfrm>
                <a:off x="10127739" y="1880211"/>
                <a:ext cx="766713" cy="1979125"/>
                <a:chOff x="2158710" y="2035568"/>
                <a:chExt cx="766713" cy="19791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73DAA4-5B6B-003C-6326-E3E393B07917}"/>
                    </a:ext>
                  </a:extLst>
                </p:cNvPr>
                <p:cNvSpPr txBox="1"/>
                <p:nvPr/>
              </p:nvSpPr>
              <p:spPr>
                <a:xfrm>
                  <a:off x="2175849" y="3627504"/>
                  <a:ext cx="732432" cy="387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2023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D9A6F8-8361-6405-770E-FB58462F9A5E}"/>
                    </a:ext>
                  </a:extLst>
                </p:cNvPr>
                <p:cNvSpPr txBox="1"/>
                <p:nvPr/>
              </p:nvSpPr>
              <p:spPr>
                <a:xfrm>
                  <a:off x="2158710" y="2035568"/>
                  <a:ext cx="766713" cy="3484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GPT-4</a:t>
                  </a:r>
                </a:p>
              </p:txBody>
            </p:sp>
          </p:grp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E1C9B62-0C0A-55C5-6B82-1AF8F3BFC1F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35466" y="3576478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01F7003-5F9A-516D-FD02-CB434FB55832}"/>
                </a:ext>
              </a:extLst>
            </p:cNvPr>
            <p:cNvGrpSpPr/>
            <p:nvPr/>
          </p:nvGrpSpPr>
          <p:grpSpPr>
            <a:xfrm>
              <a:off x="10050102" y="1898356"/>
              <a:ext cx="972044" cy="2177038"/>
              <a:chOff x="2100228" y="2035568"/>
              <a:chExt cx="883676" cy="197912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7639362-E94C-998B-45EB-9E04CFF365E6}"/>
                  </a:ext>
                </a:extLst>
              </p:cNvPr>
              <p:cNvSpPr txBox="1"/>
              <p:nvPr/>
            </p:nvSpPr>
            <p:spPr>
              <a:xfrm>
                <a:off x="2175851" y="3627504"/>
                <a:ext cx="732432" cy="387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2024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26DE35-BF50-BD6B-7E6F-936A4173AA78}"/>
                  </a:ext>
                </a:extLst>
              </p:cNvPr>
              <p:cNvSpPr txBox="1"/>
              <p:nvPr/>
            </p:nvSpPr>
            <p:spPr>
              <a:xfrm>
                <a:off x="2100228" y="2035568"/>
                <a:ext cx="883676" cy="348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/>
                  <a:t>GPT-4o</a:t>
                </a:r>
              </a:p>
            </p:txBody>
          </p:sp>
        </p:grpSp>
        <p:pic>
          <p:nvPicPr>
            <p:cNvPr id="1026" name="Picture 2" descr="OpenAI Introduces ChatGPT-4o: A Comprehensive Look at OpenAI's New Model |  by Bernard Loki &quot;AI VISIONARY&quot; | May, 2024 | Medium">
              <a:extLst>
                <a:ext uri="{FF2B5EF4-FFF2-40B4-BE49-F238E27FC236}">
                  <a16:creationId xmlns:a16="http://schemas.microsoft.com/office/drawing/2014/main" id="{E9FBCD32-7CDD-CC9C-CF3C-52C8CF22C8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7" r="20586"/>
            <a:stretch/>
          </p:blipFill>
          <p:spPr bwMode="auto">
            <a:xfrm>
              <a:off x="9953357" y="2273385"/>
              <a:ext cx="1213422" cy="1127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8744209-F050-F9DA-2E6D-F884BE4282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425360" y="3576478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2" descr="오픈AI는 추론 특화 AI 모델 ‘오픈AI o1(오원)’을 출시했다. /오픈AI">
            <a:extLst>
              <a:ext uri="{FF2B5EF4-FFF2-40B4-BE49-F238E27FC236}">
                <a16:creationId xmlns:a16="http://schemas.microsoft.com/office/drawing/2014/main" id="{F67C34D3-52AE-F29E-916A-55D5CFA5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55" y="3572236"/>
            <a:ext cx="4305300" cy="24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E9FBEBC-410D-1F7D-B9A5-25654E4F904A}"/>
              </a:ext>
            </a:extLst>
          </p:cNvPr>
          <p:cNvSpPr txBox="1"/>
          <p:nvPr/>
        </p:nvSpPr>
        <p:spPr>
          <a:xfrm>
            <a:off x="6763930" y="4072512"/>
            <a:ext cx="3995127" cy="1351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코드명 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'Strawberry'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OpenAI</a:t>
            </a: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만든 최신 생성형 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모델</a:t>
            </a:r>
            <a:endParaRPr lang="en-US" altLang="ko-KR" sz="16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추론 토큰을 사용하여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복잡한 문제 풀이 성능 향상</a:t>
            </a:r>
            <a:endParaRPr kumimoji="0" lang="ko-Kore-KR" altLang="en-US" sz="16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49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o1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(2024.09)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1593B013-CCE9-1298-5409-D8049983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24" y="2742957"/>
            <a:ext cx="4842935" cy="219099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192A03A-1B8B-3B40-2D80-357304C1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69" y="2081319"/>
            <a:ext cx="1009791" cy="35247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ABCAE3A-C38D-EBE9-DB95-967814AE9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49" y="2390932"/>
            <a:ext cx="5067302" cy="270626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9EFEDA3-A3C5-0615-6624-482FFEC30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727" y="2028931"/>
            <a:ext cx="1752845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71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114AC-6D45-60C3-F794-0049C250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7B485BD-0874-3755-FE0F-B0076D76945B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F8EBA0-F766-7FF9-398C-DCD2C8E11FA5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o3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04-mini (2025.04)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C67732-238A-41F8-2910-70AE6316D98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260768D-9649-5514-F7A7-1E8723DE3F6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1DB22381-A100-D492-9C9E-2A7BB9B0AB5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50" name="Picture 2" descr="OpenAI, 새로운 추론(reasoning) 모델 o3 및 o4-mini 출시 - 읽을거리&amp;정보공유 - 파이토치 한국 사용자 모임">
            <a:extLst>
              <a:ext uri="{FF2B5EF4-FFF2-40B4-BE49-F238E27FC236}">
                <a16:creationId xmlns:a16="http://schemas.microsoft.com/office/drawing/2014/main" id="{498FDCFC-A09E-4FB9-F030-693144B2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905" y="1615692"/>
            <a:ext cx="7798190" cy="33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0C8BD-3BD3-BEC4-1106-3981A2D218E5}"/>
              </a:ext>
            </a:extLst>
          </p:cNvPr>
          <p:cNvSpPr txBox="1">
            <a:spLocks/>
          </p:cNvSpPr>
          <p:nvPr/>
        </p:nvSpPr>
        <p:spPr>
          <a:xfrm>
            <a:off x="3011659" y="5178641"/>
            <a:ext cx="6168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https://openai.com/index/introducing-o3-and-o4-mini/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003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o3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04-mini (2025.04)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6573F65-9143-EA2A-77AF-016DE8A020D1}"/>
              </a:ext>
            </a:extLst>
          </p:cNvPr>
          <p:cNvSpPr txBox="1"/>
          <p:nvPr/>
        </p:nvSpPr>
        <p:spPr>
          <a:xfrm>
            <a:off x="8053998" y="6147307"/>
            <a:ext cx="3995127" cy="2895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https://</a:t>
            </a:r>
            <a:r>
              <a:rPr lang="en-US" altLang="ko-KR" sz="105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artificialanalysis.ai</a:t>
            </a:r>
            <a:r>
              <a:rPr lang="en-US" altLang="ko-KR" sz="105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</a:t>
            </a:r>
            <a:endParaRPr kumimoji="0" lang="ko-Kore-KR" altLang="en-US" sz="105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 descr="텍스트, 스크린샷, 폰트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AD056C-9443-2200-7785-0A782EBF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14" y="2012252"/>
            <a:ext cx="8459372" cy="384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82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o1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(2024.09)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6573F65-9143-EA2A-77AF-016DE8A020D1}"/>
              </a:ext>
            </a:extLst>
          </p:cNvPr>
          <p:cNvSpPr txBox="1"/>
          <p:nvPr/>
        </p:nvSpPr>
        <p:spPr>
          <a:xfrm>
            <a:off x="8053998" y="6147307"/>
            <a:ext cx="3995127" cy="2895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https://</a:t>
            </a:r>
            <a:r>
              <a:rPr lang="en-US" altLang="ko-KR" sz="105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artificialanalysis.ai</a:t>
            </a:r>
            <a:r>
              <a:rPr lang="en-US" altLang="ko-KR" sz="105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</a:t>
            </a:r>
            <a:endParaRPr kumimoji="0" lang="ko-Kore-KR" altLang="en-US" sz="105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AF9EC-FB1B-9CC2-A745-E122DE162A4F}"/>
              </a:ext>
            </a:extLst>
          </p:cNvPr>
          <p:cNvSpPr txBox="1"/>
          <p:nvPr/>
        </p:nvSpPr>
        <p:spPr>
          <a:xfrm>
            <a:off x="4098437" y="5295394"/>
            <a:ext cx="3995127" cy="3664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다른 회사들의 언어 모델들과 경쟁 중</a:t>
            </a:r>
            <a:r>
              <a:rPr kumimoji="0" lang="en-US" altLang="ko-KR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16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 descr="텍스트, 그래프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9EB5D1-371E-74F0-1180-F75C8470D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35" y="2040728"/>
            <a:ext cx="10611730" cy="277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66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AD00E-AF03-E097-B6CB-8148076AC447}"/>
              </a:ext>
            </a:extLst>
          </p:cNvPr>
          <p:cNvSpPr txBox="1"/>
          <p:nvPr/>
        </p:nvSpPr>
        <p:spPr>
          <a:xfrm>
            <a:off x="1683579" y="1240297"/>
            <a:ext cx="930700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2045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특이점은 정말 올까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B190DC-A0DA-E736-5496-F0F08A1D4AD3}"/>
              </a:ext>
            </a:extLst>
          </p:cNvPr>
          <p:cNvGrpSpPr/>
          <p:nvPr/>
        </p:nvGrpSpPr>
        <p:grpSpPr>
          <a:xfrm>
            <a:off x="1127686" y="1236833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171875F-DA86-A498-6C1F-03EB8D50F1C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7E2F783-CF10-19B8-DF69-E132C1E7444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7F8D08-F5CC-C119-FBA8-5A1465429C86}"/>
              </a:ext>
            </a:extLst>
          </p:cNvPr>
          <p:cNvGrpSpPr/>
          <p:nvPr/>
        </p:nvGrpSpPr>
        <p:grpSpPr>
          <a:xfrm>
            <a:off x="2904057" y="1933650"/>
            <a:ext cx="6383886" cy="4163930"/>
            <a:chOff x="4923107" y="3083315"/>
            <a:chExt cx="11973211" cy="7809602"/>
          </a:xfrm>
        </p:grpSpPr>
        <p:pic>
          <p:nvPicPr>
            <p:cNvPr id="7" name="Picture 2" descr="구글의 미래학자 &amp;amp;#39;커즈와일&amp;amp;#39;의 8대 미래 예측 - 로봇신문사">
              <a:extLst>
                <a:ext uri="{FF2B5EF4-FFF2-40B4-BE49-F238E27FC236}">
                  <a16:creationId xmlns:a16="http://schemas.microsoft.com/office/drawing/2014/main" id="{A417C5E2-D008-552E-4FE9-D80980191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925" y="4105006"/>
              <a:ext cx="6212393" cy="528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08247A2-D2D1-FA6E-D6B8-C44445A4D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107" y="3083315"/>
              <a:ext cx="5236893" cy="780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7289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73F12-E56B-E4A7-0126-44E4EF3824FC}"/>
              </a:ext>
            </a:extLst>
          </p:cNvPr>
          <p:cNvSpPr txBox="1"/>
          <p:nvPr/>
        </p:nvSpPr>
        <p:spPr>
          <a:xfrm>
            <a:off x="3428936" y="2497976"/>
            <a:ext cx="561172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수업 끝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수고하셨습니다 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^-^</a:t>
            </a:r>
          </a:p>
        </p:txBody>
      </p:sp>
    </p:spTree>
    <p:extLst>
      <p:ext uri="{BB962C8B-B14F-4D97-AF65-F5344CB8AC3E}">
        <p14:creationId xmlns:p14="http://schemas.microsoft.com/office/powerpoint/2010/main" val="230399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26FC3E-7977-9DF4-3E0A-416AD53C5726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78DA3-3A43-10FA-64E6-327536EF087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애플리케이션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고급 음성 모드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4CBA75-1BA5-8519-3D56-C24DC87F8BF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52FC1197-F6A6-9566-9516-362E926F13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112B573-C754-773F-3C5D-880EEB3AC45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9DBEC3-BD35-12FA-07F5-D3E9464B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86" y="2053988"/>
            <a:ext cx="5562628" cy="371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64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사람의 지적 행동을 따라 할 수 있는 능력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인공적으로 구현한 컴퓨터 프로그램</a:t>
            </a:r>
            <a:r>
              <a:rPr lang="en-US" altLang="ko-KR" sz="2000" b="1" kern="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이를 포함한 컴퓨터 시스템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학습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추론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계획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자연어처리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지각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개체 조작 능력 문제 등을 다룸</a:t>
            </a:r>
          </a:p>
        </p:txBody>
      </p:sp>
      <p:pic>
        <p:nvPicPr>
          <p:cNvPr id="13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F8252B20-BE64-406C-B427-2304D27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2" y="3581834"/>
            <a:ext cx="4971036" cy="25672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A5DA7C6-798D-5253-33CC-3EBE8566A2CD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172978-B1D4-5488-CB2F-4EC4EE37043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(Artificial Intelligence)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9C1DE58-8B3C-63D7-556D-85609F12F918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1DFC77D-1423-D4D6-1A5A-3750AF1631F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F0600336-74A8-4702-6BD9-4E827FFE4F5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4FBF9-646B-4472-9849-DD19F073CE8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ADED8B-B715-4BC5-A3A6-4E91A9E109C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540074-4D81-4033-94B0-D2081AF516E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AEBBD55-89AF-4552-88D6-A648F80F047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13424C-7DD2-4E1E-8F1A-3B2A1ED6498D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34D6D7A-AF60-4A7B-BAA8-21D82AC70BA4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0C0D938-C1C9-4EF0-B88A-BF1AFE5B91E0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478456-B520-46F6-A972-01A464FE497A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B7C08B-E09C-4B5C-B3C6-5B05325540D9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3E226CA-D0EA-4BF9-9599-D7C1737622D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4E029D-1E8A-446E-967E-15B5071F2592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466243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180000" bIns="108000" anchor="ctr"/>
          <a:lstStyle/>
          <a:p>
            <a:pPr marL="342900" marR="0" lvl="0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통해 인간의 지적 능력을 모방할 수 있도록 만드는 알고리즘과 기술을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개발하는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데이터와 데이터를 설명하는 현상이 필요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C4727-B7A5-4998-85BB-2E5FEED3C4C3}"/>
              </a:ext>
            </a:extLst>
          </p:cNvPr>
          <p:cNvGrpSpPr/>
          <p:nvPr/>
        </p:nvGrpSpPr>
        <p:grpSpPr>
          <a:xfrm>
            <a:off x="1886530" y="3492501"/>
            <a:ext cx="3961905" cy="2529524"/>
            <a:chOff x="1797631" y="3634026"/>
            <a:chExt cx="3297696" cy="210545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2FDCBAA-AD9C-413B-A706-DB6DB17DBAA0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EBA9C5-1D66-48FA-9099-2ADD9651A9FF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AF4654C-8935-42A7-942C-4BDEAB74C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58F83B0-1AC0-4F8E-B39D-FD1666F14DBC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EFC99CF-2AC7-41A0-B35F-C4B59225A6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707D59-7C92-4383-9C89-E4AC4F5D9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AD44345E-4D3C-4A7C-BD73-29919E25BC72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966EB2-CBFA-45E3-9D97-92957C6AEAA5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F6BE0FE-A754-42CF-98B3-FDD22480B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13D086-D8E1-4734-8434-51A12A84BD87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037E0AA-12D6-44DD-B932-5EB76590FC0A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28EA8863-233F-4889-A8E3-DFC085D8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763DB73B-B6E5-4DB3-9ABD-E3AB20907E1B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764B11B-3A3D-4493-A3AC-521D0B413A6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533FEB54-F3F0-43C6-BC35-E6BE84606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72" y="3576939"/>
            <a:ext cx="2542792" cy="20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2F6E952D-ECD7-4667-BC5E-0BEA8A59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46" y="3470688"/>
            <a:ext cx="1829089" cy="21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C9E2-CC64-464F-9C5B-E379C53C90D9}"/>
              </a:ext>
            </a:extLst>
          </p:cNvPr>
          <p:cNvSpPr/>
          <p:nvPr/>
        </p:nvSpPr>
        <p:spPr>
          <a:xfrm>
            <a:off x="6078889" y="5651776"/>
            <a:ext cx="202160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ACD192-DC10-44BD-910B-023F66482D53}"/>
              </a:ext>
            </a:extLst>
          </p:cNvPr>
          <p:cNvSpPr/>
          <p:nvPr/>
        </p:nvSpPr>
        <p:spPr>
          <a:xfrm>
            <a:off x="8429078" y="5651776"/>
            <a:ext cx="245918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219130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6CAAC80-6A49-40CB-8CF9-7A37326C820C}"/>
              </a:ext>
            </a:extLst>
          </p:cNvPr>
          <p:cNvSpPr/>
          <p:nvPr/>
        </p:nvSpPr>
        <p:spPr>
          <a:xfrm>
            <a:off x="2598996" y="3945715"/>
            <a:ext cx="7317089" cy="2216287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2DFE072-24BA-4599-B679-0DCB5E5735A5}"/>
              </a:ext>
            </a:extLst>
          </p:cNvPr>
          <p:cNvSpPr/>
          <p:nvPr/>
        </p:nvSpPr>
        <p:spPr>
          <a:xfrm>
            <a:off x="2598996" y="1784265"/>
            <a:ext cx="7317089" cy="2045229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C7AD10DA-CDCB-4A85-98E4-67556BB1C7CD}"/>
              </a:ext>
            </a:extLst>
          </p:cNvPr>
          <p:cNvSpPr txBox="1">
            <a:spLocks/>
          </p:cNvSpPr>
          <p:nvPr/>
        </p:nvSpPr>
        <p:spPr>
          <a:xfrm>
            <a:off x="2656720" y="1886637"/>
            <a:ext cx="7001913" cy="29469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571511" indent="-571511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8275" indent="-476260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05038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53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6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9108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5309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11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77130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지도학습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(Supervised learning): </a:t>
            </a:r>
            <a:r>
              <a:rPr lang="ko-KR" alt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있는 데이터 학습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CF0F71-6D0C-4DCC-AC03-8CE9348706B7}"/>
              </a:ext>
            </a:extLst>
          </p:cNvPr>
          <p:cNvGrpSpPr/>
          <p:nvPr/>
        </p:nvGrpSpPr>
        <p:grpSpPr>
          <a:xfrm>
            <a:off x="5986697" y="2661244"/>
            <a:ext cx="3493265" cy="970211"/>
            <a:chOff x="5986697" y="2623144"/>
            <a:chExt cx="3493265" cy="970211"/>
          </a:xfrm>
        </p:grpSpPr>
        <p:pic>
          <p:nvPicPr>
            <p:cNvPr id="74" name="Picture 20" descr="관련 이미지">
              <a:extLst>
                <a:ext uri="{FF2B5EF4-FFF2-40B4-BE49-F238E27FC236}">
                  <a16:creationId xmlns:a16="http://schemas.microsoft.com/office/drawing/2014/main" id="{392D42A3-7E65-498E-833D-3E898903F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75" y="2677341"/>
              <a:ext cx="967287" cy="86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dog image에 대한 이미지 검색결과">
              <a:extLst>
                <a:ext uri="{FF2B5EF4-FFF2-40B4-BE49-F238E27FC236}">
                  <a16:creationId xmlns:a16="http://schemas.microsoft.com/office/drawing/2014/main" id="{0870419D-C0B4-4B6D-8604-45E5215F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7719339" y="2680951"/>
              <a:ext cx="962897" cy="87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6" descr="dog image에 대한 이미지 검색결과">
              <a:extLst>
                <a:ext uri="{FF2B5EF4-FFF2-40B4-BE49-F238E27FC236}">
                  <a16:creationId xmlns:a16="http://schemas.microsoft.com/office/drawing/2014/main" id="{18240700-C6DA-4234-81A2-F73E004C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6933569" y="2658782"/>
              <a:ext cx="932979" cy="87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4" descr="dog image에 대한 이미지 검색결과">
              <a:extLst>
                <a:ext uri="{FF2B5EF4-FFF2-40B4-BE49-F238E27FC236}">
                  <a16:creationId xmlns:a16="http://schemas.microsoft.com/office/drawing/2014/main" id="{F5976674-5963-4F56-A283-3FBFFC06C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5986697" y="2623144"/>
              <a:ext cx="1007078" cy="97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D61772-1AD8-4433-831F-E66546173048}"/>
              </a:ext>
            </a:extLst>
          </p:cNvPr>
          <p:cNvGrpSpPr/>
          <p:nvPr/>
        </p:nvGrpSpPr>
        <p:grpSpPr>
          <a:xfrm>
            <a:off x="3033111" y="2521450"/>
            <a:ext cx="2456035" cy="1040278"/>
            <a:chOff x="3033111" y="2483350"/>
            <a:chExt cx="2456035" cy="1040278"/>
          </a:xfrm>
        </p:grpSpPr>
        <p:pic>
          <p:nvPicPr>
            <p:cNvPr id="78" name="Picture 12" descr="cat image에 대한 이미지 검색결과">
              <a:extLst>
                <a:ext uri="{FF2B5EF4-FFF2-40B4-BE49-F238E27FC236}">
                  <a16:creationId xmlns:a16="http://schemas.microsoft.com/office/drawing/2014/main" id="{E7D32F8F-0A6B-4A58-9237-4A1946EAD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060" y="2682339"/>
              <a:ext cx="710086" cy="63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0" descr="cat image에 대한 이미지 검색결과">
              <a:extLst>
                <a:ext uri="{FF2B5EF4-FFF2-40B4-BE49-F238E27FC236}">
                  <a16:creationId xmlns:a16="http://schemas.microsoft.com/office/drawing/2014/main" id="{E05228D6-A78F-4DD7-AA34-58481F273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758" y="2684710"/>
              <a:ext cx="923333" cy="82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관련 이미지">
              <a:extLst>
                <a:ext uri="{FF2B5EF4-FFF2-40B4-BE49-F238E27FC236}">
                  <a16:creationId xmlns:a16="http://schemas.microsoft.com/office/drawing/2014/main" id="{4B21C8DE-9DDE-45CE-B88D-3C5CFFFE2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392643" y="2483350"/>
              <a:ext cx="1132782" cy="10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baby cat image에 대한 이미지 검색결과">
              <a:extLst>
                <a:ext uri="{FF2B5EF4-FFF2-40B4-BE49-F238E27FC236}">
                  <a16:creationId xmlns:a16="http://schemas.microsoft.com/office/drawing/2014/main" id="{DD6E643E-8B6A-4247-B90B-3E4BEE09B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3033111" y="2702333"/>
              <a:ext cx="762595" cy="80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901214-97B4-487D-89F8-36E73C7A4FFD}"/>
              </a:ext>
            </a:extLst>
          </p:cNvPr>
          <p:cNvSpPr txBox="1"/>
          <p:nvPr/>
        </p:nvSpPr>
        <p:spPr>
          <a:xfrm>
            <a:off x="3952364" y="2355766"/>
            <a:ext cx="617528" cy="2917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EE31D-F26F-447C-BD12-3B275FCF2868}"/>
              </a:ext>
            </a:extLst>
          </p:cNvPr>
          <p:cNvSpPr txBox="1"/>
          <p:nvPr/>
        </p:nvSpPr>
        <p:spPr>
          <a:xfrm>
            <a:off x="7422571" y="2355766"/>
            <a:ext cx="621516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내용 개체 틀 4">
            <a:extLst>
              <a:ext uri="{FF2B5EF4-FFF2-40B4-BE49-F238E27FC236}">
                <a16:creationId xmlns:a16="http://schemas.microsoft.com/office/drawing/2014/main" id="{CA006A0B-03D9-42CE-BA15-9AF86094898B}"/>
              </a:ext>
            </a:extLst>
          </p:cNvPr>
          <p:cNvSpPr txBox="1">
            <a:spLocks/>
          </p:cNvSpPr>
          <p:nvPr/>
        </p:nvSpPr>
        <p:spPr>
          <a:xfrm>
            <a:off x="2852236" y="4084009"/>
            <a:ext cx="6806397" cy="294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비지도학습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(Unsupervised learning): </a:t>
            </a:r>
            <a:r>
              <a:rPr lang="ko-KR" alt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없는 데이터 학습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8A536C-316B-49BB-922B-125BF23CF080}"/>
              </a:ext>
            </a:extLst>
          </p:cNvPr>
          <p:cNvSpPr txBox="1"/>
          <p:nvPr/>
        </p:nvSpPr>
        <p:spPr>
          <a:xfrm>
            <a:off x="6725541" y="4479837"/>
            <a:ext cx="2188593" cy="2556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그림에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구멍뚫고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복원하기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22BF73-8140-469D-9343-7CC1AD853761}"/>
              </a:ext>
            </a:extLst>
          </p:cNvPr>
          <p:cNvSpPr txBox="1"/>
          <p:nvPr/>
        </p:nvSpPr>
        <p:spPr>
          <a:xfrm>
            <a:off x="3751396" y="4378704"/>
            <a:ext cx="2252114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1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클러스터링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8FAC39-27BF-4729-AD5C-252BFCE9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83" y="4617170"/>
            <a:ext cx="1986540" cy="14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545F9-97EC-4040-983C-609128A4C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3555" y="4825460"/>
            <a:ext cx="3012564" cy="10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9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3898</TotalTime>
  <Words>1476</Words>
  <Application>Microsoft Office PowerPoint</Application>
  <PresentationFormat>와이드스크린</PresentationFormat>
  <Paragraphs>336</Paragraphs>
  <Slides>47</Slides>
  <Notes>23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배달의민족 도현</vt:lpstr>
      <vt:lpstr>맑은 고딕</vt:lpstr>
      <vt:lpstr>Arial</vt:lpstr>
      <vt:lpstr>Constantia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김희수</dc:creator>
  <cp:lastModifiedBy>도현 김</cp:lastModifiedBy>
  <cp:revision>159</cp:revision>
  <dcterms:created xsi:type="dcterms:W3CDTF">2023-07-18T04:23:36Z</dcterms:created>
  <dcterms:modified xsi:type="dcterms:W3CDTF">2025-05-27T03:01:26Z</dcterms:modified>
</cp:coreProperties>
</file>